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70" r:id="rId3"/>
    <p:sldId id="306" r:id="rId4"/>
    <p:sldId id="257" r:id="rId5"/>
    <p:sldId id="260" r:id="rId6"/>
    <p:sldId id="343" r:id="rId7"/>
    <p:sldId id="356" r:id="rId8"/>
    <p:sldId id="385" r:id="rId9"/>
    <p:sldId id="386" r:id="rId10"/>
    <p:sldId id="359" r:id="rId11"/>
    <p:sldId id="358" r:id="rId12"/>
    <p:sldId id="1098" r:id="rId13"/>
    <p:sldId id="357" r:id="rId14"/>
    <p:sldId id="341" r:id="rId15"/>
    <p:sldId id="1099" r:id="rId16"/>
    <p:sldId id="281" r:id="rId17"/>
    <p:sldId id="282" r:id="rId18"/>
    <p:sldId id="1101" r:id="rId19"/>
    <p:sldId id="1107" r:id="rId20"/>
    <p:sldId id="1108" r:id="rId21"/>
    <p:sldId id="1106" r:id="rId22"/>
    <p:sldId id="348" r:id="rId23"/>
    <p:sldId id="350" r:id="rId24"/>
    <p:sldId id="351" r:id="rId25"/>
    <p:sldId id="1100" r:id="rId26"/>
    <p:sldId id="311" r:id="rId27"/>
    <p:sldId id="360" r:id="rId28"/>
    <p:sldId id="1110" r:id="rId29"/>
    <p:sldId id="368" r:id="rId30"/>
    <p:sldId id="1111" r:id="rId31"/>
    <p:sldId id="367" r:id="rId32"/>
    <p:sldId id="276" r:id="rId33"/>
    <p:sldId id="363" r:id="rId34"/>
    <p:sldId id="364" r:id="rId35"/>
    <p:sldId id="365" r:id="rId36"/>
    <p:sldId id="373" r:id="rId37"/>
    <p:sldId id="1112" r:id="rId38"/>
    <p:sldId id="366" r:id="rId39"/>
    <p:sldId id="371" r:id="rId40"/>
    <p:sldId id="369" r:id="rId41"/>
    <p:sldId id="1114" r:id="rId42"/>
    <p:sldId id="1113" r:id="rId43"/>
    <p:sldId id="361" r:id="rId44"/>
    <p:sldId id="1064" r:id="rId45"/>
    <p:sldId id="372" r:id="rId46"/>
    <p:sldId id="1056" r:id="rId47"/>
    <p:sldId id="1090" r:id="rId48"/>
    <p:sldId id="1089" r:id="rId49"/>
    <p:sldId id="1109" r:id="rId50"/>
    <p:sldId id="337" r:id="rId51"/>
    <p:sldId id="338" r:id="rId52"/>
    <p:sldId id="340" r:id="rId53"/>
    <p:sldId id="345" r:id="rId54"/>
    <p:sldId id="339" r:id="rId55"/>
    <p:sldId id="342" r:id="rId56"/>
    <p:sldId id="344" r:id="rId57"/>
    <p:sldId id="1059" r:id="rId58"/>
    <p:sldId id="320" r:id="rId5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220"/>
    <a:srgbClr val="5F643E"/>
    <a:srgbClr val="949D61"/>
    <a:srgbClr val="535C60"/>
    <a:srgbClr val="C8C67A"/>
    <a:srgbClr val="D7E299"/>
    <a:srgbClr val="B2AF49"/>
    <a:srgbClr val="EFF5FB"/>
    <a:srgbClr val="D5D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77383" autoAdjust="0"/>
  </p:normalViewPr>
  <p:slideViewPr>
    <p:cSldViewPr snapToGrid="0">
      <p:cViewPr varScale="1">
        <p:scale>
          <a:sx n="72" d="100"/>
          <a:sy n="72"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FALTAS GRAVES Y DE PARTICULARES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FALTAS GRAVES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68E-483E-AB98-08F8DCED7A91}"/>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68E-483E-AB98-08F8DCED7A9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MX"/>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SANCIÓN</c:v>
                </c:pt>
                <c:pt idx="1">
                  <c:v>NO SANCIÓN</c:v>
                </c:pt>
              </c:strCache>
            </c:strRef>
          </c:cat>
          <c:val>
            <c:numRef>
              <c:f>Hoja1!$B$2:$B$3</c:f>
              <c:numCache>
                <c:formatCode>General</c:formatCode>
                <c:ptCount val="2"/>
                <c:pt idx="0">
                  <c:v>83</c:v>
                </c:pt>
                <c:pt idx="1">
                  <c:v>153</c:v>
                </c:pt>
              </c:numCache>
            </c:numRef>
          </c:val>
          <c:extLst>
            <c:ext xmlns:c16="http://schemas.microsoft.com/office/drawing/2014/chart" uri="{C3380CC4-5D6E-409C-BE32-E72D297353CC}">
              <c16:uniqueId val="{00000000-8F65-4C5C-93EC-81C945F3FF0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TOTAL</a:t>
            </a:r>
            <a:r>
              <a:rPr lang="en-US" baseline="0" dirty="0"/>
              <a:t> DE PROCEDIMIENTOS: 8</a:t>
            </a:r>
            <a:endParaRPr lang="en-US" dirty="0"/>
          </a:p>
        </c:rich>
      </c:tx>
      <c:layout>
        <c:manualLayout>
          <c:xMode val="edge"/>
          <c:yMode val="edge"/>
          <c:x val="0.24282804710617054"/>
          <c:y val="3.8768410034241358E-3"/>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doughnutChart>
        <c:varyColors val="1"/>
        <c:ser>
          <c:idx val="0"/>
          <c:order val="0"/>
          <c:tx>
            <c:strRef>
              <c:f>Hoja1!$B$1</c:f>
              <c:strCache>
                <c:ptCount val="1"/>
                <c:pt idx="0">
                  <c:v>Ventas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158-4E56-808E-51517994043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158-4E56-808E-5151799404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Sancionados</c:v>
                </c:pt>
                <c:pt idx="1">
                  <c:v>No sancionados</c:v>
                </c:pt>
              </c:strCache>
            </c:strRef>
          </c:cat>
          <c:val>
            <c:numRef>
              <c:f>Hoja1!$B$2:$B$3</c:f>
              <c:numCache>
                <c:formatCode>General</c:formatCode>
                <c:ptCount val="2"/>
                <c:pt idx="0">
                  <c:v>6</c:v>
                </c:pt>
                <c:pt idx="1">
                  <c:v>2</c:v>
                </c:pt>
              </c:numCache>
            </c:numRef>
          </c:val>
          <c:extLst>
            <c:ext xmlns:c16="http://schemas.microsoft.com/office/drawing/2014/chart" uri="{C3380CC4-5D6E-409C-BE32-E72D297353CC}">
              <c16:uniqueId val="{00000000-347E-4064-A8CA-81BF784F778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A04F4-14C1-4DA1-9E11-162B53527F8A}"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s-MX"/>
        </a:p>
      </dgm:t>
    </dgm:pt>
    <dgm:pt modelId="{90138919-0B0A-4529-8288-90273370B4E0}">
      <dgm:prSet phldrT="[Texto]"/>
      <dgm:spPr>
        <a:solidFill>
          <a:srgbClr val="949D61"/>
        </a:solidFill>
      </dgm:spPr>
      <dgm:t>
        <a:bodyPr/>
        <a:lstStyle/>
        <a:p>
          <a:r>
            <a:rPr lang="es-MX" dirty="0"/>
            <a:t>Investigación</a:t>
          </a:r>
        </a:p>
      </dgm:t>
    </dgm:pt>
    <dgm:pt modelId="{8CDBA4B0-0F73-4AD4-BB80-5DD1239F38FB}" type="parTrans" cxnId="{CCB0AA6F-5A8D-4E93-96BA-213670BBFB49}">
      <dgm:prSet/>
      <dgm:spPr/>
      <dgm:t>
        <a:bodyPr/>
        <a:lstStyle/>
        <a:p>
          <a:endParaRPr lang="es-MX" sz="2800"/>
        </a:p>
      </dgm:t>
    </dgm:pt>
    <dgm:pt modelId="{5AD31887-006D-4726-A467-1AB90938058C}" type="sibTrans" cxnId="{CCB0AA6F-5A8D-4E93-96BA-213670BBFB49}">
      <dgm:prSet/>
      <dgm:spPr/>
      <dgm:t>
        <a:bodyPr/>
        <a:lstStyle/>
        <a:p>
          <a:endParaRPr lang="es-MX"/>
        </a:p>
      </dgm:t>
    </dgm:pt>
    <dgm:pt modelId="{F64EE650-69B4-411B-9902-9CF25DB4FE3C}">
      <dgm:prSet phldrT="[Texto]" custT="1"/>
      <dgm:spPr/>
      <dgm:t>
        <a:bodyPr/>
        <a:lstStyle/>
        <a:p>
          <a:r>
            <a:rPr lang="es-MX" sz="1400" dirty="0"/>
            <a:t>Admisión del Informe de Presunta Responsabilidad Administrativa;</a:t>
          </a:r>
        </a:p>
      </dgm:t>
    </dgm:pt>
    <dgm:pt modelId="{55BD05D5-5BD4-4565-B79D-B2BFFA1478B5}" type="parTrans" cxnId="{DDEA8B6B-01B4-4C93-AACC-99048003E5F2}">
      <dgm:prSet/>
      <dgm:spPr/>
      <dgm:t>
        <a:bodyPr/>
        <a:lstStyle/>
        <a:p>
          <a:endParaRPr lang="es-MX" sz="2800"/>
        </a:p>
      </dgm:t>
    </dgm:pt>
    <dgm:pt modelId="{3910CA90-2E30-4323-A279-4B8141B8456A}" type="sibTrans" cxnId="{DDEA8B6B-01B4-4C93-AACC-99048003E5F2}">
      <dgm:prSet/>
      <dgm:spPr/>
      <dgm:t>
        <a:bodyPr/>
        <a:lstStyle/>
        <a:p>
          <a:endParaRPr lang="es-MX"/>
        </a:p>
      </dgm:t>
    </dgm:pt>
    <dgm:pt modelId="{6E7D4757-25D2-455C-BC7F-17012B02C391}">
      <dgm:prSet phldrT="[Texto]"/>
      <dgm:spPr>
        <a:solidFill>
          <a:srgbClr val="949D61"/>
        </a:solidFill>
      </dgm:spPr>
      <dgm:t>
        <a:bodyPr/>
        <a:lstStyle/>
        <a:p>
          <a:r>
            <a:rPr lang="es-ES" dirty="0"/>
            <a:t>Substanciación</a:t>
          </a:r>
          <a:endParaRPr lang="es-MX" dirty="0"/>
        </a:p>
      </dgm:t>
    </dgm:pt>
    <dgm:pt modelId="{ACEB35B5-2221-4BBF-9D1B-01A9F08A4E70}" type="parTrans" cxnId="{50248D55-2BA7-461D-BAD5-66BF126AA89E}">
      <dgm:prSet/>
      <dgm:spPr/>
      <dgm:t>
        <a:bodyPr/>
        <a:lstStyle/>
        <a:p>
          <a:endParaRPr lang="es-MX" sz="2800"/>
        </a:p>
      </dgm:t>
    </dgm:pt>
    <dgm:pt modelId="{428AFB22-9D8E-4D2B-9597-1FEED873D7FD}" type="sibTrans" cxnId="{50248D55-2BA7-461D-BAD5-66BF126AA89E}">
      <dgm:prSet/>
      <dgm:spPr/>
      <dgm:t>
        <a:bodyPr/>
        <a:lstStyle/>
        <a:p>
          <a:endParaRPr lang="es-MX"/>
        </a:p>
      </dgm:t>
    </dgm:pt>
    <dgm:pt modelId="{2E3C350C-4618-4D96-889B-ABC8C778E8F3}">
      <dgm:prSet phldrT="[Texto]" custT="1"/>
      <dgm:spPr/>
      <dgm:t>
        <a:bodyPr/>
        <a:lstStyle/>
        <a:p>
          <a:r>
            <a:rPr lang="es-MX" sz="1200" dirty="0"/>
            <a:t>Emplazamiento y citación a Audiencia Inicial</a:t>
          </a:r>
        </a:p>
      </dgm:t>
    </dgm:pt>
    <dgm:pt modelId="{2E99FD9F-4819-421E-96A3-468FA3D630C2}" type="parTrans" cxnId="{CB9D936B-E81C-466B-821F-49987BDE15A7}">
      <dgm:prSet/>
      <dgm:spPr/>
      <dgm:t>
        <a:bodyPr/>
        <a:lstStyle/>
        <a:p>
          <a:endParaRPr lang="es-MX" sz="2800"/>
        </a:p>
      </dgm:t>
    </dgm:pt>
    <dgm:pt modelId="{CDE0D244-E5C0-4D29-BE81-53421EA851E4}" type="sibTrans" cxnId="{CB9D936B-E81C-466B-821F-49987BDE15A7}">
      <dgm:prSet/>
      <dgm:spPr/>
      <dgm:t>
        <a:bodyPr/>
        <a:lstStyle/>
        <a:p>
          <a:endParaRPr lang="es-MX"/>
        </a:p>
      </dgm:t>
    </dgm:pt>
    <dgm:pt modelId="{65B0D96E-52A7-476D-BA39-816D31639678}">
      <dgm:prSet phldrT="[Texto]"/>
      <dgm:spPr>
        <a:solidFill>
          <a:srgbClr val="949D61"/>
        </a:solidFill>
      </dgm:spPr>
      <dgm:t>
        <a:bodyPr/>
        <a:lstStyle/>
        <a:p>
          <a:r>
            <a:rPr lang="es-MX"/>
            <a:t>Resolución</a:t>
          </a:r>
        </a:p>
      </dgm:t>
    </dgm:pt>
    <dgm:pt modelId="{75EFF5F5-BADD-43EC-BB56-5046F0DC24F3}" type="parTrans" cxnId="{7F22BAB6-DCED-4C71-8A9A-C608E71B3BAF}">
      <dgm:prSet/>
      <dgm:spPr/>
      <dgm:t>
        <a:bodyPr/>
        <a:lstStyle/>
        <a:p>
          <a:endParaRPr lang="es-MX" sz="2800"/>
        </a:p>
      </dgm:t>
    </dgm:pt>
    <dgm:pt modelId="{CE26CA1C-E88A-4EC7-BE20-FF0E4C3FDAA7}" type="sibTrans" cxnId="{7F22BAB6-DCED-4C71-8A9A-C608E71B3BAF}">
      <dgm:prSet/>
      <dgm:spPr/>
      <dgm:t>
        <a:bodyPr/>
        <a:lstStyle/>
        <a:p>
          <a:endParaRPr lang="es-MX"/>
        </a:p>
      </dgm:t>
    </dgm:pt>
    <dgm:pt modelId="{3108A02C-777D-4059-91A5-3FA02EB237A8}">
      <dgm:prSet phldrT="[Texto]" custT="1"/>
      <dgm:spPr/>
      <dgm:t>
        <a:bodyPr/>
        <a:lstStyle/>
        <a:p>
          <a:r>
            <a:rPr lang="es-MX" sz="1200" dirty="0"/>
            <a:t>Desahogo Audiencia Inicial</a:t>
          </a:r>
        </a:p>
      </dgm:t>
    </dgm:pt>
    <dgm:pt modelId="{38ECE4B7-3942-488D-AA77-D4BAEA9BAC24}" type="parTrans" cxnId="{D50EE0DD-60F9-44D1-ADCA-8985A00DFDC4}">
      <dgm:prSet/>
      <dgm:spPr/>
      <dgm:t>
        <a:bodyPr/>
        <a:lstStyle/>
        <a:p>
          <a:endParaRPr lang="es-MX" sz="2800"/>
        </a:p>
      </dgm:t>
    </dgm:pt>
    <dgm:pt modelId="{530D4675-C7FB-4236-85B5-51DC6CF690B9}" type="sibTrans" cxnId="{D50EE0DD-60F9-44D1-ADCA-8985A00DFDC4}">
      <dgm:prSet/>
      <dgm:spPr/>
      <dgm:t>
        <a:bodyPr/>
        <a:lstStyle/>
        <a:p>
          <a:endParaRPr lang="es-MX"/>
        </a:p>
      </dgm:t>
    </dgm:pt>
    <dgm:pt modelId="{E4050F71-A2E6-4D98-9BB8-5586355DA073}">
      <dgm:prSet phldrT="[Texto]" custT="1"/>
      <dgm:spPr/>
      <dgm:t>
        <a:bodyPr/>
        <a:lstStyle/>
        <a:p>
          <a:r>
            <a:rPr lang="es-MX" sz="1200" dirty="0"/>
            <a:t>Acuerdo de admisión de pruebas</a:t>
          </a:r>
        </a:p>
      </dgm:t>
    </dgm:pt>
    <dgm:pt modelId="{58F1186A-7C5F-40B4-89C0-BB58F6A459AB}" type="parTrans" cxnId="{E5CEBA00-FD03-49A4-8A14-3DC0D922CA6A}">
      <dgm:prSet/>
      <dgm:spPr/>
      <dgm:t>
        <a:bodyPr/>
        <a:lstStyle/>
        <a:p>
          <a:endParaRPr lang="es-MX" sz="2800"/>
        </a:p>
      </dgm:t>
    </dgm:pt>
    <dgm:pt modelId="{1C6C3A47-0EB9-4C25-9B11-C43C5C015343}" type="sibTrans" cxnId="{E5CEBA00-FD03-49A4-8A14-3DC0D922CA6A}">
      <dgm:prSet/>
      <dgm:spPr/>
      <dgm:t>
        <a:bodyPr/>
        <a:lstStyle/>
        <a:p>
          <a:endParaRPr lang="es-MX"/>
        </a:p>
      </dgm:t>
    </dgm:pt>
    <dgm:pt modelId="{CC5F9A3C-27E4-4DED-B5FD-DB60B73B32B0}">
      <dgm:prSet phldrT="[Texto]" custT="1"/>
      <dgm:spPr/>
      <dgm:t>
        <a:bodyPr/>
        <a:lstStyle/>
        <a:p>
          <a:r>
            <a:rPr lang="es-MX" sz="1200" dirty="0"/>
            <a:t>Acuerdo de cierre de instrucción</a:t>
          </a:r>
        </a:p>
      </dgm:t>
    </dgm:pt>
    <dgm:pt modelId="{B191B8BA-EBE1-4CC0-A78D-9B793FE6E0CA}" type="parTrans" cxnId="{F2BAD827-2BE9-4B2E-A016-C8684D1616D4}">
      <dgm:prSet/>
      <dgm:spPr/>
      <dgm:t>
        <a:bodyPr/>
        <a:lstStyle/>
        <a:p>
          <a:endParaRPr lang="es-MX" sz="2800"/>
        </a:p>
      </dgm:t>
    </dgm:pt>
    <dgm:pt modelId="{42DF62EB-DF24-462C-A53A-06E09ACFFA7C}" type="sibTrans" cxnId="{F2BAD827-2BE9-4B2E-A016-C8684D1616D4}">
      <dgm:prSet/>
      <dgm:spPr/>
      <dgm:t>
        <a:bodyPr/>
        <a:lstStyle/>
        <a:p>
          <a:endParaRPr lang="es-MX"/>
        </a:p>
      </dgm:t>
    </dgm:pt>
    <dgm:pt modelId="{9BAB59F7-4C27-49ED-9334-D40D0B51731B}">
      <dgm:prSet phldrT="[Texto]" custT="1"/>
      <dgm:spPr/>
      <dgm:t>
        <a:bodyPr/>
        <a:lstStyle/>
        <a:p>
          <a:endParaRPr lang="es-MX" sz="1000" dirty="0"/>
        </a:p>
      </dgm:t>
    </dgm:pt>
    <dgm:pt modelId="{8026E35C-39C1-4B90-9927-6CE8081D3418}" type="parTrans" cxnId="{B91E26F0-6A30-4DA2-97B0-89770B2DA3F9}">
      <dgm:prSet/>
      <dgm:spPr/>
      <dgm:t>
        <a:bodyPr/>
        <a:lstStyle/>
        <a:p>
          <a:endParaRPr lang="es-MX" sz="2800"/>
        </a:p>
      </dgm:t>
    </dgm:pt>
    <dgm:pt modelId="{4D16F1DF-6623-4821-B32E-623943FF6510}" type="sibTrans" cxnId="{B91E26F0-6A30-4DA2-97B0-89770B2DA3F9}">
      <dgm:prSet/>
      <dgm:spPr/>
      <dgm:t>
        <a:bodyPr/>
        <a:lstStyle/>
        <a:p>
          <a:endParaRPr lang="es-MX"/>
        </a:p>
      </dgm:t>
    </dgm:pt>
    <dgm:pt modelId="{E6726471-0485-497F-A6A2-82585D68A3B6}">
      <dgm:prSet custT="1"/>
      <dgm:spPr/>
      <dgm:t>
        <a:bodyPr/>
        <a:lstStyle/>
        <a:p>
          <a:r>
            <a:rPr lang="es-MX" sz="1600" dirty="0"/>
            <a:t>Dictado de resolución</a:t>
          </a:r>
        </a:p>
      </dgm:t>
    </dgm:pt>
    <dgm:pt modelId="{77A3F7CC-0204-46EC-8216-8189BD805F71}" type="parTrans" cxnId="{183BFB22-600D-44AD-BE1C-750563870A77}">
      <dgm:prSet/>
      <dgm:spPr/>
      <dgm:t>
        <a:bodyPr/>
        <a:lstStyle/>
        <a:p>
          <a:endParaRPr lang="es-MX" sz="2800"/>
        </a:p>
      </dgm:t>
    </dgm:pt>
    <dgm:pt modelId="{803AB953-FF2C-46C0-9E58-3022952BCF31}" type="sibTrans" cxnId="{183BFB22-600D-44AD-BE1C-750563870A77}">
      <dgm:prSet/>
      <dgm:spPr/>
      <dgm:t>
        <a:bodyPr/>
        <a:lstStyle/>
        <a:p>
          <a:endParaRPr lang="es-MX"/>
        </a:p>
      </dgm:t>
    </dgm:pt>
    <dgm:pt modelId="{6E516ECA-0D33-499B-AB0B-21098CA96F0B}">
      <dgm:prSet phldrT="[Texto]" custT="1"/>
      <dgm:spPr/>
      <dgm:t>
        <a:bodyPr/>
        <a:lstStyle/>
        <a:p>
          <a:r>
            <a:rPr lang="es-ES" sz="1200" dirty="0"/>
            <a:t>Desahogo de pruebas</a:t>
          </a:r>
          <a:endParaRPr lang="es-MX" sz="1200" dirty="0"/>
        </a:p>
      </dgm:t>
    </dgm:pt>
    <dgm:pt modelId="{CE429CDA-7EA1-4C57-BF98-1CECBA0C157D}" type="parTrans" cxnId="{AD7DB4B2-1E32-4F54-B3AA-542ADB1D0EAC}">
      <dgm:prSet/>
      <dgm:spPr/>
      <dgm:t>
        <a:bodyPr/>
        <a:lstStyle/>
        <a:p>
          <a:endParaRPr lang="es-MX"/>
        </a:p>
      </dgm:t>
    </dgm:pt>
    <dgm:pt modelId="{3B3FA0F4-BAFE-4318-BA12-F6B524C1CBA1}" type="sibTrans" cxnId="{AD7DB4B2-1E32-4F54-B3AA-542ADB1D0EAC}">
      <dgm:prSet/>
      <dgm:spPr/>
      <dgm:t>
        <a:bodyPr/>
        <a:lstStyle/>
        <a:p>
          <a:endParaRPr lang="es-MX"/>
        </a:p>
      </dgm:t>
    </dgm:pt>
    <dgm:pt modelId="{2E46C83C-ED69-4821-B80C-B1C175093B66}">
      <dgm:prSet phldrT="[Texto]" custT="1"/>
      <dgm:spPr/>
      <dgm:t>
        <a:bodyPr/>
        <a:lstStyle/>
        <a:p>
          <a:endParaRPr lang="es-MX" sz="2000" dirty="0"/>
        </a:p>
      </dgm:t>
    </dgm:pt>
    <dgm:pt modelId="{FFDD0AE2-BFAF-4CA5-B9C2-CA2AA3F18FF2}" type="parTrans" cxnId="{247FCB6C-0B87-4458-B98C-4A7F7BE6AC32}">
      <dgm:prSet/>
      <dgm:spPr/>
      <dgm:t>
        <a:bodyPr/>
        <a:lstStyle/>
        <a:p>
          <a:endParaRPr lang="es-MX"/>
        </a:p>
      </dgm:t>
    </dgm:pt>
    <dgm:pt modelId="{A4E6CFF6-9C64-4ECF-8D71-6586FCA05115}" type="sibTrans" cxnId="{247FCB6C-0B87-4458-B98C-4A7F7BE6AC32}">
      <dgm:prSet/>
      <dgm:spPr/>
      <dgm:t>
        <a:bodyPr/>
        <a:lstStyle/>
        <a:p>
          <a:endParaRPr lang="es-MX"/>
        </a:p>
      </dgm:t>
    </dgm:pt>
    <dgm:pt modelId="{6D70D80D-CF99-4875-BEE7-0FB8A610D3C3}">
      <dgm:prSet phldrT="[Texto]" custT="1"/>
      <dgm:spPr/>
      <dgm:t>
        <a:bodyPr/>
        <a:lstStyle/>
        <a:p>
          <a:r>
            <a:rPr lang="es-ES" sz="1400" dirty="0"/>
            <a:t>Inicio oficioso, recepción de queja o denuncia, o recepción de resultados de Auditorías;</a:t>
          </a:r>
          <a:endParaRPr lang="es-MX" sz="1400" dirty="0"/>
        </a:p>
      </dgm:t>
    </dgm:pt>
    <dgm:pt modelId="{917F9EC9-7B58-430B-B3EC-B9B7660B438F}" type="parTrans" cxnId="{5446C7A8-0B60-45AE-B905-5EDDE84141EF}">
      <dgm:prSet/>
      <dgm:spPr/>
      <dgm:t>
        <a:bodyPr/>
        <a:lstStyle/>
        <a:p>
          <a:endParaRPr lang="es-MX"/>
        </a:p>
      </dgm:t>
    </dgm:pt>
    <dgm:pt modelId="{EBD90A46-9E64-49D4-A7CF-C20B2B1674DF}" type="sibTrans" cxnId="{5446C7A8-0B60-45AE-B905-5EDDE84141EF}">
      <dgm:prSet/>
      <dgm:spPr/>
      <dgm:t>
        <a:bodyPr/>
        <a:lstStyle/>
        <a:p>
          <a:endParaRPr lang="es-MX"/>
        </a:p>
      </dgm:t>
    </dgm:pt>
    <dgm:pt modelId="{1F5D734B-295D-43C1-9DB9-11E029853BCE}">
      <dgm:prSet phldrT="[Texto]" custT="1"/>
      <dgm:spPr/>
      <dgm:t>
        <a:bodyPr/>
        <a:lstStyle/>
        <a:p>
          <a:endParaRPr lang="es-MX" sz="1800" dirty="0"/>
        </a:p>
      </dgm:t>
    </dgm:pt>
    <dgm:pt modelId="{09AAA823-ACA4-4103-856C-DFA8D01D6C3A}" type="parTrans" cxnId="{F341F5F7-0891-4FBA-8651-4C58B1CE583F}">
      <dgm:prSet/>
      <dgm:spPr/>
      <dgm:t>
        <a:bodyPr/>
        <a:lstStyle/>
        <a:p>
          <a:endParaRPr lang="es-MX"/>
        </a:p>
      </dgm:t>
    </dgm:pt>
    <dgm:pt modelId="{90BE3FB1-8C64-434E-8C08-477D9AB99BD1}" type="sibTrans" cxnId="{F341F5F7-0891-4FBA-8651-4C58B1CE583F}">
      <dgm:prSet/>
      <dgm:spPr/>
      <dgm:t>
        <a:bodyPr/>
        <a:lstStyle/>
        <a:p>
          <a:endParaRPr lang="es-MX"/>
        </a:p>
      </dgm:t>
    </dgm:pt>
    <dgm:pt modelId="{10F76BB0-6ABD-426D-AB4D-75F0C9BB3C70}">
      <dgm:prSet phldrT="[Texto]" custT="1"/>
      <dgm:spPr/>
      <dgm:t>
        <a:bodyPr/>
        <a:lstStyle/>
        <a:p>
          <a:r>
            <a:rPr lang="es-ES" sz="1400" dirty="0"/>
            <a:t>Diligencias propias de la actividad de investigación;</a:t>
          </a:r>
          <a:endParaRPr lang="es-MX" sz="1400" dirty="0"/>
        </a:p>
      </dgm:t>
    </dgm:pt>
    <dgm:pt modelId="{D0A0E71B-1FAB-40C4-884F-E384308CF7AF}" type="parTrans" cxnId="{C2B96F23-CE21-48EC-BCB6-535E86207E6B}">
      <dgm:prSet/>
      <dgm:spPr/>
      <dgm:t>
        <a:bodyPr/>
        <a:lstStyle/>
        <a:p>
          <a:endParaRPr lang="es-MX"/>
        </a:p>
      </dgm:t>
    </dgm:pt>
    <dgm:pt modelId="{CE6800FF-25C3-4227-9BBB-5911246ECBF4}" type="sibTrans" cxnId="{C2B96F23-CE21-48EC-BCB6-535E86207E6B}">
      <dgm:prSet/>
      <dgm:spPr/>
      <dgm:t>
        <a:bodyPr/>
        <a:lstStyle/>
        <a:p>
          <a:endParaRPr lang="es-MX"/>
        </a:p>
      </dgm:t>
    </dgm:pt>
    <dgm:pt modelId="{7434DC8B-D7FB-4E4C-819E-7255BA4E6551}">
      <dgm:prSet phldrT="[Texto]" custT="1"/>
      <dgm:spPr/>
      <dgm:t>
        <a:bodyPr/>
        <a:lstStyle/>
        <a:p>
          <a:r>
            <a:rPr lang="es-ES" sz="1400" dirty="0"/>
            <a:t>Calificación de la falta; y</a:t>
          </a:r>
          <a:endParaRPr lang="es-MX" sz="1400" dirty="0"/>
        </a:p>
      </dgm:t>
    </dgm:pt>
    <dgm:pt modelId="{59F1F93E-6B38-4679-8968-24B9DB00D13B}" type="parTrans" cxnId="{C998B970-B2DD-4E6A-9670-6AC88FC29F5C}">
      <dgm:prSet/>
      <dgm:spPr/>
      <dgm:t>
        <a:bodyPr/>
        <a:lstStyle/>
        <a:p>
          <a:endParaRPr lang="es-MX"/>
        </a:p>
      </dgm:t>
    </dgm:pt>
    <dgm:pt modelId="{B0A1201D-125D-4E0E-837C-F40718256846}" type="sibTrans" cxnId="{C998B970-B2DD-4E6A-9670-6AC88FC29F5C}">
      <dgm:prSet/>
      <dgm:spPr/>
      <dgm:t>
        <a:bodyPr/>
        <a:lstStyle/>
        <a:p>
          <a:endParaRPr lang="es-MX"/>
        </a:p>
      </dgm:t>
    </dgm:pt>
    <dgm:pt modelId="{A2906E7D-4826-4901-B40C-99012B14A3D4}">
      <dgm:prSet phldrT="[Texto]" custT="1"/>
      <dgm:spPr/>
      <dgm:t>
        <a:bodyPr/>
        <a:lstStyle/>
        <a:p>
          <a:endParaRPr lang="es-MX" sz="1400" dirty="0"/>
        </a:p>
      </dgm:t>
    </dgm:pt>
    <dgm:pt modelId="{BE7ADCD9-5D6D-4AF9-9182-79CA72D1FD52}" type="parTrans" cxnId="{DEADA6D5-79D8-4A0A-B424-D0D13F624A7B}">
      <dgm:prSet/>
      <dgm:spPr/>
      <dgm:t>
        <a:bodyPr/>
        <a:lstStyle/>
        <a:p>
          <a:endParaRPr lang="es-MX"/>
        </a:p>
      </dgm:t>
    </dgm:pt>
    <dgm:pt modelId="{3C438852-9BBD-4A9F-9C06-F0332A3665D7}" type="sibTrans" cxnId="{DEADA6D5-79D8-4A0A-B424-D0D13F624A7B}">
      <dgm:prSet/>
      <dgm:spPr/>
      <dgm:t>
        <a:bodyPr/>
        <a:lstStyle/>
        <a:p>
          <a:endParaRPr lang="es-MX"/>
        </a:p>
      </dgm:t>
    </dgm:pt>
    <dgm:pt modelId="{55F48E35-31DB-418C-BB51-E0748BBFD6CF}">
      <dgm:prSet phldrT="[Texto]" custT="1"/>
      <dgm:spPr/>
      <dgm:t>
        <a:bodyPr/>
        <a:lstStyle/>
        <a:p>
          <a:endParaRPr lang="es-MX" sz="1400" dirty="0"/>
        </a:p>
      </dgm:t>
    </dgm:pt>
    <dgm:pt modelId="{AD3822D8-055A-4557-9D01-38CA1331AAF6}" type="parTrans" cxnId="{5F7AF302-24BC-4A73-84F4-5E953D196194}">
      <dgm:prSet/>
      <dgm:spPr/>
      <dgm:t>
        <a:bodyPr/>
        <a:lstStyle/>
        <a:p>
          <a:endParaRPr lang="es-MX"/>
        </a:p>
      </dgm:t>
    </dgm:pt>
    <dgm:pt modelId="{8F7E0630-ECF7-4AAB-A388-027C4F781C82}" type="sibTrans" cxnId="{5F7AF302-24BC-4A73-84F4-5E953D196194}">
      <dgm:prSet/>
      <dgm:spPr/>
      <dgm:t>
        <a:bodyPr/>
        <a:lstStyle/>
        <a:p>
          <a:endParaRPr lang="es-MX"/>
        </a:p>
      </dgm:t>
    </dgm:pt>
    <dgm:pt modelId="{1F393F2D-5A8B-4BE4-8842-AF8FC635059D}">
      <dgm:prSet custT="1"/>
      <dgm:spPr/>
      <dgm:t>
        <a:bodyPr/>
        <a:lstStyle/>
        <a:p>
          <a:r>
            <a:rPr lang="es-ES" sz="1600" dirty="0"/>
            <a:t>Diligencias para mejor proveer;</a:t>
          </a:r>
          <a:endParaRPr lang="es-MX" sz="1600" dirty="0"/>
        </a:p>
      </dgm:t>
    </dgm:pt>
    <dgm:pt modelId="{3A7FC9DB-28A9-43FA-B994-183DF424E60B}" type="parTrans" cxnId="{7EC79AE3-FA6C-41B7-AA36-C1895EF3E440}">
      <dgm:prSet/>
      <dgm:spPr/>
      <dgm:t>
        <a:bodyPr/>
        <a:lstStyle/>
        <a:p>
          <a:endParaRPr lang="es-MX"/>
        </a:p>
      </dgm:t>
    </dgm:pt>
    <dgm:pt modelId="{5ECC2847-0D9D-45FE-A93F-5B38B01538DB}" type="sibTrans" cxnId="{7EC79AE3-FA6C-41B7-AA36-C1895EF3E440}">
      <dgm:prSet/>
      <dgm:spPr/>
      <dgm:t>
        <a:bodyPr/>
        <a:lstStyle/>
        <a:p>
          <a:endParaRPr lang="es-MX"/>
        </a:p>
      </dgm:t>
    </dgm:pt>
    <dgm:pt modelId="{38A348D7-99C0-5C48-854D-51C52372796B}" type="pres">
      <dgm:prSet presAssocID="{32BA04F4-14C1-4DA1-9E11-162B53527F8A}" presName="linearFlow" presStyleCnt="0">
        <dgm:presLayoutVars>
          <dgm:dir/>
          <dgm:animLvl val="lvl"/>
          <dgm:resizeHandles val="exact"/>
        </dgm:presLayoutVars>
      </dgm:prSet>
      <dgm:spPr/>
      <dgm:t>
        <a:bodyPr/>
        <a:lstStyle/>
        <a:p>
          <a:endParaRPr lang="es-ES"/>
        </a:p>
      </dgm:t>
    </dgm:pt>
    <dgm:pt modelId="{F1C87FE9-F804-7E47-B82B-6E2A557BF87E}" type="pres">
      <dgm:prSet presAssocID="{90138919-0B0A-4529-8288-90273370B4E0}" presName="composite" presStyleCnt="0"/>
      <dgm:spPr/>
    </dgm:pt>
    <dgm:pt modelId="{045E6937-AB07-C64F-ABC4-CA562179CB66}" type="pres">
      <dgm:prSet presAssocID="{90138919-0B0A-4529-8288-90273370B4E0}" presName="parentText" presStyleLbl="alignNode1" presStyleIdx="0" presStyleCnt="3" custLinFactNeighborY="-22719">
        <dgm:presLayoutVars>
          <dgm:chMax val="1"/>
          <dgm:bulletEnabled val="1"/>
        </dgm:presLayoutVars>
      </dgm:prSet>
      <dgm:spPr/>
      <dgm:t>
        <a:bodyPr/>
        <a:lstStyle/>
        <a:p>
          <a:endParaRPr lang="es-ES"/>
        </a:p>
      </dgm:t>
    </dgm:pt>
    <dgm:pt modelId="{76FFE25F-DE87-B74F-BD43-DBF11A701083}" type="pres">
      <dgm:prSet presAssocID="{90138919-0B0A-4529-8288-90273370B4E0}" presName="descendantText" presStyleLbl="alignAcc1" presStyleIdx="0" presStyleCnt="3" custScaleY="142659" custLinFactNeighborX="-641" custLinFactNeighborY="-34012">
        <dgm:presLayoutVars>
          <dgm:bulletEnabled val="1"/>
        </dgm:presLayoutVars>
      </dgm:prSet>
      <dgm:spPr/>
      <dgm:t>
        <a:bodyPr/>
        <a:lstStyle/>
        <a:p>
          <a:endParaRPr lang="es-ES"/>
        </a:p>
      </dgm:t>
    </dgm:pt>
    <dgm:pt modelId="{6AB9C4F6-A8A8-9F4F-88E3-99C414D68FE9}" type="pres">
      <dgm:prSet presAssocID="{5AD31887-006D-4726-A467-1AB90938058C}" presName="sp" presStyleCnt="0"/>
      <dgm:spPr/>
    </dgm:pt>
    <dgm:pt modelId="{B0C62820-E229-6042-88AE-43553D921F09}" type="pres">
      <dgm:prSet presAssocID="{6E7D4757-25D2-455C-BC7F-17012B02C391}" presName="composite" presStyleCnt="0"/>
      <dgm:spPr/>
    </dgm:pt>
    <dgm:pt modelId="{DE973E90-EDB4-2846-AA77-A3326CD073B5}" type="pres">
      <dgm:prSet presAssocID="{6E7D4757-25D2-455C-BC7F-17012B02C391}" presName="parentText" presStyleLbl="alignNode1" presStyleIdx="1" presStyleCnt="3">
        <dgm:presLayoutVars>
          <dgm:chMax val="1"/>
          <dgm:bulletEnabled val="1"/>
        </dgm:presLayoutVars>
      </dgm:prSet>
      <dgm:spPr/>
      <dgm:t>
        <a:bodyPr/>
        <a:lstStyle/>
        <a:p>
          <a:endParaRPr lang="es-ES"/>
        </a:p>
      </dgm:t>
    </dgm:pt>
    <dgm:pt modelId="{64DFF63E-C6E3-1843-AD58-D3312C743575}" type="pres">
      <dgm:prSet presAssocID="{6E7D4757-25D2-455C-BC7F-17012B02C391}" presName="descendantText" presStyleLbl="alignAcc1" presStyleIdx="1" presStyleCnt="3" custScaleY="161570">
        <dgm:presLayoutVars>
          <dgm:bulletEnabled val="1"/>
        </dgm:presLayoutVars>
      </dgm:prSet>
      <dgm:spPr/>
      <dgm:t>
        <a:bodyPr/>
        <a:lstStyle/>
        <a:p>
          <a:endParaRPr lang="es-ES"/>
        </a:p>
      </dgm:t>
    </dgm:pt>
    <dgm:pt modelId="{4E26E3B6-4BC6-9646-A004-BDF3BAF2AE56}" type="pres">
      <dgm:prSet presAssocID="{428AFB22-9D8E-4D2B-9597-1FEED873D7FD}" presName="sp" presStyleCnt="0"/>
      <dgm:spPr/>
    </dgm:pt>
    <dgm:pt modelId="{2E031458-F21B-CD4B-B920-19E9F3C752BF}" type="pres">
      <dgm:prSet presAssocID="{65B0D96E-52A7-476D-BA39-816D31639678}" presName="composite" presStyleCnt="0"/>
      <dgm:spPr/>
    </dgm:pt>
    <dgm:pt modelId="{6967201B-251A-5446-A074-1173EF94B24F}" type="pres">
      <dgm:prSet presAssocID="{65B0D96E-52A7-476D-BA39-816D31639678}" presName="parentText" presStyleLbl="alignNode1" presStyleIdx="2" presStyleCnt="3">
        <dgm:presLayoutVars>
          <dgm:chMax val="1"/>
          <dgm:bulletEnabled val="1"/>
        </dgm:presLayoutVars>
      </dgm:prSet>
      <dgm:spPr/>
      <dgm:t>
        <a:bodyPr/>
        <a:lstStyle/>
        <a:p>
          <a:endParaRPr lang="es-ES"/>
        </a:p>
      </dgm:t>
    </dgm:pt>
    <dgm:pt modelId="{CEBD3394-61A6-E549-889D-3D6909B4AF79}" type="pres">
      <dgm:prSet presAssocID="{65B0D96E-52A7-476D-BA39-816D31639678}" presName="descendantText" presStyleLbl="alignAcc1" presStyleIdx="2" presStyleCnt="3" custLinFactNeighborX="-6" custLinFactNeighborY="24868">
        <dgm:presLayoutVars>
          <dgm:bulletEnabled val="1"/>
        </dgm:presLayoutVars>
      </dgm:prSet>
      <dgm:spPr/>
      <dgm:t>
        <a:bodyPr/>
        <a:lstStyle/>
        <a:p>
          <a:endParaRPr lang="es-ES"/>
        </a:p>
      </dgm:t>
    </dgm:pt>
  </dgm:ptLst>
  <dgm:cxnLst>
    <dgm:cxn modelId="{D5D176B7-359E-49A3-B416-9F3C0018E8C4}" type="presOf" srcId="{A2906E7D-4826-4901-B40C-99012B14A3D4}" destId="{76FFE25F-DE87-B74F-BD43-DBF11A701083}" srcOrd="0" destOrd="0" presId="urn:microsoft.com/office/officeart/2005/8/layout/chevron2"/>
    <dgm:cxn modelId="{F341F5F7-0891-4FBA-8651-4C58B1CE583F}" srcId="{90138919-0B0A-4529-8288-90273370B4E0}" destId="{1F5D734B-295D-43C1-9DB9-11E029853BCE}" srcOrd="6" destOrd="0" parTransId="{09AAA823-ACA4-4103-856C-DFA8D01D6C3A}" sibTransId="{90BE3FB1-8C64-434E-8C08-477D9AB99BD1}"/>
    <dgm:cxn modelId="{BDC8EC94-940E-4DC5-BA85-6BEC3CFA2D3F}" type="presOf" srcId="{55F48E35-31DB-418C-BB51-E0748BBFD6CF}" destId="{76FFE25F-DE87-B74F-BD43-DBF11A701083}" srcOrd="0" destOrd="1" presId="urn:microsoft.com/office/officeart/2005/8/layout/chevron2"/>
    <dgm:cxn modelId="{52C80439-6C9A-F248-854B-C760A209D6A1}" type="presOf" srcId="{2E3C350C-4618-4D96-889B-ABC8C778E8F3}" destId="{64DFF63E-C6E3-1843-AD58-D3312C743575}" srcOrd="0" destOrd="0" presId="urn:microsoft.com/office/officeart/2005/8/layout/chevron2"/>
    <dgm:cxn modelId="{DFC35A45-1991-0E45-AD73-F9C8AF8C56A5}" type="presOf" srcId="{E6726471-0485-497F-A6A2-82585D68A3B6}" destId="{CEBD3394-61A6-E549-889D-3D6909B4AF79}" srcOrd="0" destOrd="1" presId="urn:microsoft.com/office/officeart/2005/8/layout/chevron2"/>
    <dgm:cxn modelId="{AD7DB4B2-1E32-4F54-B3AA-542ADB1D0EAC}" srcId="{6E7D4757-25D2-455C-BC7F-17012B02C391}" destId="{6E516ECA-0D33-499B-AB0B-21098CA96F0B}" srcOrd="2" destOrd="0" parTransId="{CE429CDA-7EA1-4C57-BF98-1CECBA0C157D}" sibTransId="{3B3FA0F4-BAFE-4318-BA12-F6B524C1CBA1}"/>
    <dgm:cxn modelId="{5F7AF302-24BC-4A73-84F4-5E953D196194}" srcId="{90138919-0B0A-4529-8288-90273370B4E0}" destId="{55F48E35-31DB-418C-BB51-E0748BBFD6CF}" srcOrd="1" destOrd="0" parTransId="{AD3822D8-055A-4557-9D01-38CA1331AAF6}" sibTransId="{8F7E0630-ECF7-4AAB-A388-027C4F781C82}"/>
    <dgm:cxn modelId="{C2B96F23-CE21-48EC-BCB6-535E86207E6B}" srcId="{90138919-0B0A-4529-8288-90273370B4E0}" destId="{10F76BB0-6ABD-426D-AB4D-75F0C9BB3C70}" srcOrd="3" destOrd="0" parTransId="{D0A0E71B-1FAB-40C4-884F-E384308CF7AF}" sibTransId="{CE6800FF-25C3-4227-9BBB-5911246ECBF4}"/>
    <dgm:cxn modelId="{B8831958-C488-40F2-BFCA-A96E3412C60E}" type="presOf" srcId="{10F76BB0-6ABD-426D-AB4D-75F0C9BB3C70}" destId="{76FFE25F-DE87-B74F-BD43-DBF11A701083}" srcOrd="0" destOrd="3" presId="urn:microsoft.com/office/officeart/2005/8/layout/chevron2"/>
    <dgm:cxn modelId="{183BFB22-600D-44AD-BE1C-750563870A77}" srcId="{65B0D96E-52A7-476D-BA39-816D31639678}" destId="{E6726471-0485-497F-A6A2-82585D68A3B6}" srcOrd="1" destOrd="0" parTransId="{77A3F7CC-0204-46EC-8216-8189BD805F71}" sibTransId="{803AB953-FF2C-46C0-9E58-3022952BCF31}"/>
    <dgm:cxn modelId="{247FCB6C-0B87-4458-B98C-4A7F7BE6AC32}" srcId="{90138919-0B0A-4529-8288-90273370B4E0}" destId="{2E46C83C-ED69-4821-B80C-B1C175093B66}" srcOrd="7" destOrd="0" parTransId="{FFDD0AE2-BFAF-4CA5-B9C2-CA2AA3F18FF2}" sibTransId="{A4E6CFF6-9C64-4ECF-8D71-6586FCA05115}"/>
    <dgm:cxn modelId="{CB9D936B-E81C-466B-821F-49987BDE15A7}" srcId="{6E7D4757-25D2-455C-BC7F-17012B02C391}" destId="{2E3C350C-4618-4D96-889B-ABC8C778E8F3}" srcOrd="0" destOrd="0" parTransId="{2E99FD9F-4819-421E-96A3-468FA3D630C2}" sibTransId="{CDE0D244-E5C0-4D29-BE81-53421EA851E4}"/>
    <dgm:cxn modelId="{7F8C4C85-F464-4295-87DA-50D190716624}" type="presOf" srcId="{1F5D734B-295D-43C1-9DB9-11E029853BCE}" destId="{76FFE25F-DE87-B74F-BD43-DBF11A701083}" srcOrd="0" destOrd="6" presId="urn:microsoft.com/office/officeart/2005/8/layout/chevron2"/>
    <dgm:cxn modelId="{50248D55-2BA7-461D-BAD5-66BF126AA89E}" srcId="{32BA04F4-14C1-4DA1-9E11-162B53527F8A}" destId="{6E7D4757-25D2-455C-BC7F-17012B02C391}" srcOrd="1" destOrd="0" parTransId="{ACEB35B5-2221-4BBF-9D1B-01A9F08A4E70}" sibTransId="{428AFB22-9D8E-4D2B-9597-1FEED873D7FD}"/>
    <dgm:cxn modelId="{86EDB3EE-70D4-6247-B8AC-FE980735B77A}" type="presOf" srcId="{6E7D4757-25D2-455C-BC7F-17012B02C391}" destId="{DE973E90-EDB4-2846-AA77-A3326CD073B5}" srcOrd="0" destOrd="0" presId="urn:microsoft.com/office/officeart/2005/8/layout/chevron2"/>
    <dgm:cxn modelId="{F5F3DB82-9378-F246-B637-1013E1CAD5EB}" type="presOf" srcId="{90138919-0B0A-4529-8288-90273370B4E0}" destId="{045E6937-AB07-C64F-ABC4-CA562179CB66}" srcOrd="0" destOrd="0" presId="urn:microsoft.com/office/officeart/2005/8/layout/chevron2"/>
    <dgm:cxn modelId="{CCB0AA6F-5A8D-4E93-96BA-213670BBFB49}" srcId="{32BA04F4-14C1-4DA1-9E11-162B53527F8A}" destId="{90138919-0B0A-4529-8288-90273370B4E0}" srcOrd="0" destOrd="0" parTransId="{8CDBA4B0-0F73-4AD4-BB80-5DD1239F38FB}" sibTransId="{5AD31887-006D-4726-A467-1AB90938058C}"/>
    <dgm:cxn modelId="{B1ABE202-58CB-4846-9F4C-6EFC3141857B}" type="presOf" srcId="{9BAB59F7-4C27-49ED-9334-D40D0B51731B}" destId="{64DFF63E-C6E3-1843-AD58-D3312C743575}" srcOrd="0" destOrd="5" presId="urn:microsoft.com/office/officeart/2005/8/layout/chevron2"/>
    <dgm:cxn modelId="{23D2B88F-087F-497A-9762-6C16C3755059}" type="presOf" srcId="{2E46C83C-ED69-4821-B80C-B1C175093B66}" destId="{76FFE25F-DE87-B74F-BD43-DBF11A701083}" srcOrd="0" destOrd="7" presId="urn:microsoft.com/office/officeart/2005/8/layout/chevron2"/>
    <dgm:cxn modelId="{B91E26F0-6A30-4DA2-97B0-89770B2DA3F9}" srcId="{6E7D4757-25D2-455C-BC7F-17012B02C391}" destId="{9BAB59F7-4C27-49ED-9334-D40D0B51731B}" srcOrd="5" destOrd="0" parTransId="{8026E35C-39C1-4B90-9927-6CE8081D3418}" sibTransId="{4D16F1DF-6623-4821-B32E-623943FF6510}"/>
    <dgm:cxn modelId="{E5CEBA00-FD03-49A4-8A14-3DC0D922CA6A}" srcId="{6E7D4757-25D2-455C-BC7F-17012B02C391}" destId="{E4050F71-A2E6-4D98-9BB8-5586355DA073}" srcOrd="3" destOrd="0" parTransId="{58F1186A-7C5F-40B4-89C0-BB58F6A459AB}" sibTransId="{1C6C3A47-0EB9-4C25-9B11-C43C5C015343}"/>
    <dgm:cxn modelId="{F2BAD827-2BE9-4B2E-A016-C8684D1616D4}" srcId="{6E7D4757-25D2-455C-BC7F-17012B02C391}" destId="{CC5F9A3C-27E4-4DED-B5FD-DB60B73B32B0}" srcOrd="4" destOrd="0" parTransId="{B191B8BA-EBE1-4CC0-A78D-9B793FE6E0CA}" sibTransId="{42DF62EB-DF24-462C-A53A-06E09ACFFA7C}"/>
    <dgm:cxn modelId="{C850903F-0DE5-5346-8FBB-0B1615A151CC}" type="presOf" srcId="{CC5F9A3C-27E4-4DED-B5FD-DB60B73B32B0}" destId="{64DFF63E-C6E3-1843-AD58-D3312C743575}" srcOrd="0" destOrd="4" presId="urn:microsoft.com/office/officeart/2005/8/layout/chevron2"/>
    <dgm:cxn modelId="{5DCC7B17-6C27-5042-9997-052541D8BFC1}" type="presOf" srcId="{F64EE650-69B4-411B-9902-9CF25DB4FE3C}" destId="{76FFE25F-DE87-B74F-BD43-DBF11A701083}" srcOrd="0" destOrd="5" presId="urn:microsoft.com/office/officeart/2005/8/layout/chevron2"/>
    <dgm:cxn modelId="{5BC07163-0ABD-B748-9323-4AB49F079DA1}" type="presOf" srcId="{32BA04F4-14C1-4DA1-9E11-162B53527F8A}" destId="{38A348D7-99C0-5C48-854D-51C52372796B}" srcOrd="0" destOrd="0" presId="urn:microsoft.com/office/officeart/2005/8/layout/chevron2"/>
    <dgm:cxn modelId="{2C056255-BC51-544B-8333-22D0E7378D4C}" type="presOf" srcId="{3108A02C-777D-4059-91A5-3FA02EB237A8}" destId="{64DFF63E-C6E3-1843-AD58-D3312C743575}" srcOrd="0" destOrd="1" presId="urn:microsoft.com/office/officeart/2005/8/layout/chevron2"/>
    <dgm:cxn modelId="{88AE441C-470B-C04C-A557-F77883A1D59E}" type="presOf" srcId="{6E516ECA-0D33-499B-AB0B-21098CA96F0B}" destId="{64DFF63E-C6E3-1843-AD58-D3312C743575}" srcOrd="0" destOrd="2" presId="urn:microsoft.com/office/officeart/2005/8/layout/chevron2"/>
    <dgm:cxn modelId="{A4A32CBA-0ACC-4CAD-9DD3-C6CB5FE2E3A0}" type="presOf" srcId="{1F393F2D-5A8B-4BE4-8842-AF8FC635059D}" destId="{CEBD3394-61A6-E549-889D-3D6909B4AF79}" srcOrd="0" destOrd="0" presId="urn:microsoft.com/office/officeart/2005/8/layout/chevron2"/>
    <dgm:cxn modelId="{359444C2-B086-1F4A-9392-D777E99FB575}" type="presOf" srcId="{65B0D96E-52A7-476D-BA39-816D31639678}" destId="{6967201B-251A-5446-A074-1173EF94B24F}" srcOrd="0" destOrd="0" presId="urn:microsoft.com/office/officeart/2005/8/layout/chevron2"/>
    <dgm:cxn modelId="{262F4A47-FDE9-364A-B832-6C26B26E2C58}" type="presOf" srcId="{E4050F71-A2E6-4D98-9BB8-5586355DA073}" destId="{64DFF63E-C6E3-1843-AD58-D3312C743575}" srcOrd="0" destOrd="3" presId="urn:microsoft.com/office/officeart/2005/8/layout/chevron2"/>
    <dgm:cxn modelId="{BF492782-4D9D-4161-81AF-941BBA8C3D3F}" type="presOf" srcId="{6D70D80D-CF99-4875-BEE7-0FB8A610D3C3}" destId="{76FFE25F-DE87-B74F-BD43-DBF11A701083}" srcOrd="0" destOrd="2" presId="urn:microsoft.com/office/officeart/2005/8/layout/chevron2"/>
    <dgm:cxn modelId="{DEADA6D5-79D8-4A0A-B424-D0D13F624A7B}" srcId="{90138919-0B0A-4529-8288-90273370B4E0}" destId="{A2906E7D-4826-4901-B40C-99012B14A3D4}" srcOrd="0" destOrd="0" parTransId="{BE7ADCD9-5D6D-4AF9-9182-79CA72D1FD52}" sibTransId="{3C438852-9BBD-4A9F-9C06-F0332A3665D7}"/>
    <dgm:cxn modelId="{C998B970-B2DD-4E6A-9670-6AC88FC29F5C}" srcId="{90138919-0B0A-4529-8288-90273370B4E0}" destId="{7434DC8B-D7FB-4E4C-819E-7255BA4E6551}" srcOrd="4" destOrd="0" parTransId="{59F1F93E-6B38-4679-8968-24B9DB00D13B}" sibTransId="{B0A1201D-125D-4E0E-837C-F40718256846}"/>
    <dgm:cxn modelId="{7F22BAB6-DCED-4C71-8A9A-C608E71B3BAF}" srcId="{32BA04F4-14C1-4DA1-9E11-162B53527F8A}" destId="{65B0D96E-52A7-476D-BA39-816D31639678}" srcOrd="2" destOrd="0" parTransId="{75EFF5F5-BADD-43EC-BB56-5046F0DC24F3}" sibTransId="{CE26CA1C-E88A-4EC7-BE20-FF0E4C3FDAA7}"/>
    <dgm:cxn modelId="{D50EE0DD-60F9-44D1-ADCA-8985A00DFDC4}" srcId="{6E7D4757-25D2-455C-BC7F-17012B02C391}" destId="{3108A02C-777D-4059-91A5-3FA02EB237A8}" srcOrd="1" destOrd="0" parTransId="{38ECE4B7-3942-488D-AA77-D4BAEA9BAC24}" sibTransId="{530D4675-C7FB-4236-85B5-51DC6CF690B9}"/>
    <dgm:cxn modelId="{DDEA8B6B-01B4-4C93-AACC-99048003E5F2}" srcId="{90138919-0B0A-4529-8288-90273370B4E0}" destId="{F64EE650-69B4-411B-9902-9CF25DB4FE3C}" srcOrd="5" destOrd="0" parTransId="{55BD05D5-5BD4-4565-B79D-B2BFFA1478B5}" sibTransId="{3910CA90-2E30-4323-A279-4B8141B8456A}"/>
    <dgm:cxn modelId="{200786BC-B360-4992-9C0F-C1F9EDE40064}" type="presOf" srcId="{7434DC8B-D7FB-4E4C-819E-7255BA4E6551}" destId="{76FFE25F-DE87-B74F-BD43-DBF11A701083}" srcOrd="0" destOrd="4" presId="urn:microsoft.com/office/officeart/2005/8/layout/chevron2"/>
    <dgm:cxn modelId="{7EC79AE3-FA6C-41B7-AA36-C1895EF3E440}" srcId="{65B0D96E-52A7-476D-BA39-816D31639678}" destId="{1F393F2D-5A8B-4BE4-8842-AF8FC635059D}" srcOrd="0" destOrd="0" parTransId="{3A7FC9DB-28A9-43FA-B994-183DF424E60B}" sibTransId="{5ECC2847-0D9D-45FE-A93F-5B38B01538DB}"/>
    <dgm:cxn modelId="{5446C7A8-0B60-45AE-B905-5EDDE84141EF}" srcId="{90138919-0B0A-4529-8288-90273370B4E0}" destId="{6D70D80D-CF99-4875-BEE7-0FB8A610D3C3}" srcOrd="2" destOrd="0" parTransId="{917F9EC9-7B58-430B-B3EC-B9B7660B438F}" sibTransId="{EBD90A46-9E64-49D4-A7CF-C20B2B1674DF}"/>
    <dgm:cxn modelId="{CC896251-F0A1-1A43-83CC-A6C4032436D1}" type="presParOf" srcId="{38A348D7-99C0-5C48-854D-51C52372796B}" destId="{F1C87FE9-F804-7E47-B82B-6E2A557BF87E}" srcOrd="0" destOrd="0" presId="urn:microsoft.com/office/officeart/2005/8/layout/chevron2"/>
    <dgm:cxn modelId="{06AA6E20-1AFA-EB47-8350-49640414F7D7}" type="presParOf" srcId="{F1C87FE9-F804-7E47-B82B-6E2A557BF87E}" destId="{045E6937-AB07-C64F-ABC4-CA562179CB66}" srcOrd="0" destOrd="0" presId="urn:microsoft.com/office/officeart/2005/8/layout/chevron2"/>
    <dgm:cxn modelId="{7DFB42D3-95B2-3145-99C6-462248DC0EEE}" type="presParOf" srcId="{F1C87FE9-F804-7E47-B82B-6E2A557BF87E}" destId="{76FFE25F-DE87-B74F-BD43-DBF11A701083}" srcOrd="1" destOrd="0" presId="urn:microsoft.com/office/officeart/2005/8/layout/chevron2"/>
    <dgm:cxn modelId="{7DF654B0-9080-A544-88AD-D0A8BA0A0D18}" type="presParOf" srcId="{38A348D7-99C0-5C48-854D-51C52372796B}" destId="{6AB9C4F6-A8A8-9F4F-88E3-99C414D68FE9}" srcOrd="1" destOrd="0" presId="urn:microsoft.com/office/officeart/2005/8/layout/chevron2"/>
    <dgm:cxn modelId="{DC448C56-9DF1-D141-9EF3-3A2D2BD6F5A1}" type="presParOf" srcId="{38A348D7-99C0-5C48-854D-51C52372796B}" destId="{B0C62820-E229-6042-88AE-43553D921F09}" srcOrd="2" destOrd="0" presId="urn:microsoft.com/office/officeart/2005/8/layout/chevron2"/>
    <dgm:cxn modelId="{E3102C92-BF4E-A64A-AF14-E5CAF0B95C1A}" type="presParOf" srcId="{B0C62820-E229-6042-88AE-43553D921F09}" destId="{DE973E90-EDB4-2846-AA77-A3326CD073B5}" srcOrd="0" destOrd="0" presId="urn:microsoft.com/office/officeart/2005/8/layout/chevron2"/>
    <dgm:cxn modelId="{4B9F800B-9E5C-674D-BFF5-71CC65DA1622}" type="presParOf" srcId="{B0C62820-E229-6042-88AE-43553D921F09}" destId="{64DFF63E-C6E3-1843-AD58-D3312C743575}" srcOrd="1" destOrd="0" presId="urn:microsoft.com/office/officeart/2005/8/layout/chevron2"/>
    <dgm:cxn modelId="{C6B0BE0C-F941-834A-92EE-E09ABCBA3994}" type="presParOf" srcId="{38A348D7-99C0-5C48-854D-51C52372796B}" destId="{4E26E3B6-4BC6-9646-A004-BDF3BAF2AE56}" srcOrd="3" destOrd="0" presId="urn:microsoft.com/office/officeart/2005/8/layout/chevron2"/>
    <dgm:cxn modelId="{BC3B08EB-33DC-ED48-AE7B-4E922B61D5EB}" type="presParOf" srcId="{38A348D7-99C0-5C48-854D-51C52372796B}" destId="{2E031458-F21B-CD4B-B920-19E9F3C752BF}" srcOrd="4" destOrd="0" presId="urn:microsoft.com/office/officeart/2005/8/layout/chevron2"/>
    <dgm:cxn modelId="{87CF92D7-98DE-1942-965E-85AEE6378525}" type="presParOf" srcId="{2E031458-F21B-CD4B-B920-19E9F3C752BF}" destId="{6967201B-251A-5446-A074-1173EF94B24F}" srcOrd="0" destOrd="0" presId="urn:microsoft.com/office/officeart/2005/8/layout/chevron2"/>
    <dgm:cxn modelId="{2ED873DE-AA81-9E4B-A216-B46282944585}" type="presParOf" srcId="{2E031458-F21B-CD4B-B920-19E9F3C752BF}" destId="{CEBD3394-61A6-E549-889D-3D6909B4AF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4E965-813C-4209-81D4-5C12E7D01BDB}"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s-MX"/>
        </a:p>
      </dgm:t>
    </dgm:pt>
    <dgm:pt modelId="{3FB0B063-0421-4406-8887-6E15E93B5FB4}">
      <dgm:prSet phldrT="[Texto]" custT="1"/>
      <dgm:spPr/>
      <dgm:t>
        <a:bodyPr/>
        <a:lstStyle/>
        <a:p>
          <a:r>
            <a:rPr lang="es-MX" sz="2000" b="1" dirty="0">
              <a:solidFill>
                <a:schemeClr val="bg1"/>
              </a:solidFill>
            </a:rPr>
            <a:t>Graves</a:t>
          </a:r>
        </a:p>
      </dgm:t>
    </dgm:pt>
    <dgm:pt modelId="{4A9CAAFB-0C7B-4CDF-96F0-38AD443DF3D3}" type="parTrans" cxnId="{8BB305E4-78C9-4BC7-9B24-ABE8F0448515}">
      <dgm:prSet/>
      <dgm:spPr/>
      <dgm:t>
        <a:bodyPr/>
        <a:lstStyle/>
        <a:p>
          <a:endParaRPr lang="es-MX"/>
        </a:p>
      </dgm:t>
    </dgm:pt>
    <dgm:pt modelId="{7F7DA428-4678-4A47-A934-B16385F8E274}" type="sibTrans" cxnId="{8BB305E4-78C9-4BC7-9B24-ABE8F0448515}">
      <dgm:prSet/>
      <dgm:spPr/>
      <dgm:t>
        <a:bodyPr/>
        <a:lstStyle/>
        <a:p>
          <a:endParaRPr lang="es-MX"/>
        </a:p>
      </dgm:t>
    </dgm:pt>
    <dgm:pt modelId="{C5F64CB6-FD5D-438F-947D-BE6F26F66818}">
      <dgm:prSet phldrT="[Texto]" custT="1"/>
      <dgm:spPr/>
      <dgm:t>
        <a:bodyPr/>
        <a:lstStyle/>
        <a:p>
          <a:r>
            <a:rPr lang="es-MX" sz="1800" b="1" dirty="0">
              <a:solidFill>
                <a:schemeClr val="bg1"/>
              </a:solidFill>
            </a:rPr>
            <a:t>No graves</a:t>
          </a:r>
        </a:p>
      </dgm:t>
    </dgm:pt>
    <dgm:pt modelId="{2D30E3CA-64B2-4A61-A707-114F2A28C45D}" type="parTrans" cxnId="{DE40BF06-239F-4AF3-AF4B-AA4482A9D9B8}">
      <dgm:prSet/>
      <dgm:spPr/>
      <dgm:t>
        <a:bodyPr/>
        <a:lstStyle/>
        <a:p>
          <a:endParaRPr lang="es-MX"/>
        </a:p>
      </dgm:t>
    </dgm:pt>
    <dgm:pt modelId="{16615E17-DDE2-4690-AEA9-E226D94C417D}" type="sibTrans" cxnId="{DE40BF06-239F-4AF3-AF4B-AA4482A9D9B8}">
      <dgm:prSet/>
      <dgm:spPr/>
      <dgm:t>
        <a:bodyPr/>
        <a:lstStyle/>
        <a:p>
          <a:endParaRPr lang="es-MX"/>
        </a:p>
      </dgm:t>
    </dgm:pt>
    <dgm:pt modelId="{04F12638-1B06-45A6-8B88-804FBBB37C6B}">
      <dgm:prSet phldrT="[Texto]" custT="1"/>
      <dgm:spPr/>
      <dgm:t>
        <a:bodyPr/>
        <a:lstStyle/>
        <a:p>
          <a:r>
            <a:rPr lang="es-MX" sz="1450" b="1" dirty="0">
              <a:solidFill>
                <a:schemeClr val="bg1"/>
              </a:solidFill>
            </a:rPr>
            <a:t>De particulares</a:t>
          </a:r>
        </a:p>
      </dgm:t>
    </dgm:pt>
    <dgm:pt modelId="{265AD26C-E2AC-47F2-9B19-18300E2DD50B}" type="parTrans" cxnId="{3E14E2B8-1653-4BEC-B8CD-EE985A6A8A7E}">
      <dgm:prSet/>
      <dgm:spPr/>
      <dgm:t>
        <a:bodyPr/>
        <a:lstStyle/>
        <a:p>
          <a:endParaRPr lang="es-MX"/>
        </a:p>
      </dgm:t>
    </dgm:pt>
    <dgm:pt modelId="{75B1F7F7-5C7C-4847-9118-AA1624C51FE8}" type="sibTrans" cxnId="{3E14E2B8-1653-4BEC-B8CD-EE985A6A8A7E}">
      <dgm:prSet/>
      <dgm:spPr/>
      <dgm:t>
        <a:bodyPr/>
        <a:lstStyle/>
        <a:p>
          <a:endParaRPr lang="es-MX"/>
        </a:p>
      </dgm:t>
    </dgm:pt>
    <dgm:pt modelId="{E1B0AE66-E909-4034-8DB1-64EC5312F632}">
      <dgm:prSet phldrT="[Texto]" custT="1"/>
      <dgm:spPr/>
      <dgm:t>
        <a:bodyPr/>
        <a:lstStyle/>
        <a:p>
          <a:r>
            <a:rPr lang="es-MX" sz="2400" b="1" dirty="0">
              <a:solidFill>
                <a:schemeClr val="tx1"/>
              </a:solidFill>
            </a:rPr>
            <a:t>FALTAS ADMINISTRATIVAS</a:t>
          </a:r>
        </a:p>
      </dgm:t>
    </dgm:pt>
    <dgm:pt modelId="{44DDEF1F-EAF9-438B-BD66-91CDFCF186F5}" type="sibTrans" cxnId="{BACC86DB-3DAF-4BB1-A2C6-C003F311ACF0}">
      <dgm:prSet/>
      <dgm:spPr/>
      <dgm:t>
        <a:bodyPr/>
        <a:lstStyle/>
        <a:p>
          <a:endParaRPr lang="es-MX"/>
        </a:p>
      </dgm:t>
    </dgm:pt>
    <dgm:pt modelId="{55773482-5036-422E-B828-59B75DE09FE3}" type="parTrans" cxnId="{BACC86DB-3DAF-4BB1-A2C6-C003F311ACF0}">
      <dgm:prSet/>
      <dgm:spPr/>
      <dgm:t>
        <a:bodyPr/>
        <a:lstStyle/>
        <a:p>
          <a:endParaRPr lang="es-MX"/>
        </a:p>
      </dgm:t>
    </dgm:pt>
    <dgm:pt modelId="{44CD3A97-0F10-4396-89AE-883B4AF7B4EA}" type="pres">
      <dgm:prSet presAssocID="{B684E965-813C-4209-81D4-5C12E7D01BDB}" presName="Name0" presStyleCnt="0">
        <dgm:presLayoutVars>
          <dgm:chMax val="4"/>
          <dgm:resizeHandles val="exact"/>
        </dgm:presLayoutVars>
      </dgm:prSet>
      <dgm:spPr/>
      <dgm:t>
        <a:bodyPr/>
        <a:lstStyle/>
        <a:p>
          <a:endParaRPr lang="es-ES"/>
        </a:p>
      </dgm:t>
    </dgm:pt>
    <dgm:pt modelId="{FB2643D1-229F-4C81-90DB-BB329D5CE806}" type="pres">
      <dgm:prSet presAssocID="{B684E965-813C-4209-81D4-5C12E7D01BDB}" presName="ellipse" presStyleLbl="trBgShp" presStyleIdx="0" presStyleCnt="1"/>
      <dgm:spPr/>
    </dgm:pt>
    <dgm:pt modelId="{0C0DED1E-3CE1-4BBC-802D-8F4D4014FBA1}" type="pres">
      <dgm:prSet presAssocID="{B684E965-813C-4209-81D4-5C12E7D01BDB}" presName="arrow1" presStyleLbl="fgShp" presStyleIdx="0" presStyleCnt="1"/>
      <dgm:spPr/>
    </dgm:pt>
    <dgm:pt modelId="{BECBAF96-4776-4900-B497-7AE8529A092A}" type="pres">
      <dgm:prSet presAssocID="{B684E965-813C-4209-81D4-5C12E7D01BDB}" presName="rectangle" presStyleLbl="revTx" presStyleIdx="0" presStyleCnt="1" custLinFactNeighborX="3278" custLinFactNeighborY="22900">
        <dgm:presLayoutVars>
          <dgm:bulletEnabled val="1"/>
        </dgm:presLayoutVars>
      </dgm:prSet>
      <dgm:spPr/>
      <dgm:t>
        <a:bodyPr/>
        <a:lstStyle/>
        <a:p>
          <a:endParaRPr lang="es-ES"/>
        </a:p>
      </dgm:t>
    </dgm:pt>
    <dgm:pt modelId="{E1196B23-173E-4571-B4FA-8E2ADAED0A60}" type="pres">
      <dgm:prSet presAssocID="{C5F64CB6-FD5D-438F-947D-BE6F26F66818}" presName="item1" presStyleLbl="node1" presStyleIdx="0" presStyleCnt="3">
        <dgm:presLayoutVars>
          <dgm:bulletEnabled val="1"/>
        </dgm:presLayoutVars>
      </dgm:prSet>
      <dgm:spPr/>
      <dgm:t>
        <a:bodyPr/>
        <a:lstStyle/>
        <a:p>
          <a:endParaRPr lang="es-ES"/>
        </a:p>
      </dgm:t>
    </dgm:pt>
    <dgm:pt modelId="{873D59B5-B191-4166-9156-47932855EFCC}" type="pres">
      <dgm:prSet presAssocID="{04F12638-1B06-45A6-8B88-804FBBB37C6B}" presName="item2" presStyleLbl="node1" presStyleIdx="1" presStyleCnt="3">
        <dgm:presLayoutVars>
          <dgm:bulletEnabled val="1"/>
        </dgm:presLayoutVars>
      </dgm:prSet>
      <dgm:spPr/>
      <dgm:t>
        <a:bodyPr/>
        <a:lstStyle/>
        <a:p>
          <a:endParaRPr lang="es-ES"/>
        </a:p>
      </dgm:t>
    </dgm:pt>
    <dgm:pt modelId="{533F8C57-DAC9-41D1-822E-B589B1D9567D}" type="pres">
      <dgm:prSet presAssocID="{E1B0AE66-E909-4034-8DB1-64EC5312F632}" presName="item3" presStyleLbl="node1" presStyleIdx="2" presStyleCnt="3" custScaleX="123707">
        <dgm:presLayoutVars>
          <dgm:bulletEnabled val="1"/>
        </dgm:presLayoutVars>
      </dgm:prSet>
      <dgm:spPr/>
      <dgm:t>
        <a:bodyPr/>
        <a:lstStyle/>
        <a:p>
          <a:endParaRPr lang="es-ES"/>
        </a:p>
      </dgm:t>
    </dgm:pt>
    <dgm:pt modelId="{034B97B8-7AE6-4950-8D2C-C8094355580D}" type="pres">
      <dgm:prSet presAssocID="{B684E965-813C-4209-81D4-5C12E7D01BDB}" presName="funnel" presStyleLbl="trAlignAcc1" presStyleIdx="0" presStyleCnt="1" custLinFactNeighborX="-3" custLinFactNeighborY="264"/>
      <dgm:spPr/>
    </dgm:pt>
  </dgm:ptLst>
  <dgm:cxnLst>
    <dgm:cxn modelId="{BFB77073-042E-425B-8316-53F1B52541C2}" type="presOf" srcId="{C5F64CB6-FD5D-438F-947D-BE6F26F66818}" destId="{873D59B5-B191-4166-9156-47932855EFCC}" srcOrd="0" destOrd="0" presId="urn:microsoft.com/office/officeart/2005/8/layout/funnel1"/>
    <dgm:cxn modelId="{8BB305E4-78C9-4BC7-9B24-ABE8F0448515}" srcId="{B684E965-813C-4209-81D4-5C12E7D01BDB}" destId="{3FB0B063-0421-4406-8887-6E15E93B5FB4}" srcOrd="0" destOrd="0" parTransId="{4A9CAAFB-0C7B-4CDF-96F0-38AD443DF3D3}" sibTransId="{7F7DA428-4678-4A47-A934-B16385F8E274}"/>
    <dgm:cxn modelId="{3E14E2B8-1653-4BEC-B8CD-EE985A6A8A7E}" srcId="{B684E965-813C-4209-81D4-5C12E7D01BDB}" destId="{04F12638-1B06-45A6-8B88-804FBBB37C6B}" srcOrd="2" destOrd="0" parTransId="{265AD26C-E2AC-47F2-9B19-18300E2DD50B}" sibTransId="{75B1F7F7-5C7C-4847-9118-AA1624C51FE8}"/>
    <dgm:cxn modelId="{DE40BF06-239F-4AF3-AF4B-AA4482A9D9B8}" srcId="{B684E965-813C-4209-81D4-5C12E7D01BDB}" destId="{C5F64CB6-FD5D-438F-947D-BE6F26F66818}" srcOrd="1" destOrd="0" parTransId="{2D30E3CA-64B2-4A61-A707-114F2A28C45D}" sibTransId="{16615E17-DDE2-4690-AEA9-E226D94C417D}"/>
    <dgm:cxn modelId="{BACC86DB-3DAF-4BB1-A2C6-C003F311ACF0}" srcId="{B684E965-813C-4209-81D4-5C12E7D01BDB}" destId="{E1B0AE66-E909-4034-8DB1-64EC5312F632}" srcOrd="3" destOrd="0" parTransId="{55773482-5036-422E-B828-59B75DE09FE3}" sibTransId="{44DDEF1F-EAF9-438B-BD66-91CDFCF186F5}"/>
    <dgm:cxn modelId="{61C8E8BB-E226-4CFC-BE9B-D0AD7A9A224D}" type="presOf" srcId="{3FB0B063-0421-4406-8887-6E15E93B5FB4}" destId="{533F8C57-DAC9-41D1-822E-B589B1D9567D}" srcOrd="0" destOrd="0" presId="urn:microsoft.com/office/officeart/2005/8/layout/funnel1"/>
    <dgm:cxn modelId="{F76379E7-44BE-4AFB-B69E-D6E374F904BF}" type="presOf" srcId="{04F12638-1B06-45A6-8B88-804FBBB37C6B}" destId="{E1196B23-173E-4571-B4FA-8E2ADAED0A60}" srcOrd="0" destOrd="0" presId="urn:microsoft.com/office/officeart/2005/8/layout/funnel1"/>
    <dgm:cxn modelId="{9FA34A9E-6FDE-4D77-8E21-65B5D20D856E}" type="presOf" srcId="{B684E965-813C-4209-81D4-5C12E7D01BDB}" destId="{44CD3A97-0F10-4396-89AE-883B4AF7B4EA}" srcOrd="0" destOrd="0" presId="urn:microsoft.com/office/officeart/2005/8/layout/funnel1"/>
    <dgm:cxn modelId="{7CD256CF-C6F0-4061-850F-C61F5C945DED}" type="presOf" srcId="{E1B0AE66-E909-4034-8DB1-64EC5312F632}" destId="{BECBAF96-4776-4900-B497-7AE8529A092A}" srcOrd="0" destOrd="0" presId="urn:microsoft.com/office/officeart/2005/8/layout/funnel1"/>
    <dgm:cxn modelId="{8883E13F-F922-4681-9345-867C55E37295}" type="presParOf" srcId="{44CD3A97-0F10-4396-89AE-883B4AF7B4EA}" destId="{FB2643D1-229F-4C81-90DB-BB329D5CE806}" srcOrd="0" destOrd="0" presId="urn:microsoft.com/office/officeart/2005/8/layout/funnel1"/>
    <dgm:cxn modelId="{B1A95BEF-EA6C-4188-BDFA-72482239037D}" type="presParOf" srcId="{44CD3A97-0F10-4396-89AE-883B4AF7B4EA}" destId="{0C0DED1E-3CE1-4BBC-802D-8F4D4014FBA1}" srcOrd="1" destOrd="0" presId="urn:microsoft.com/office/officeart/2005/8/layout/funnel1"/>
    <dgm:cxn modelId="{4F0216D3-7A9E-4656-B8CC-0BC449DDE111}" type="presParOf" srcId="{44CD3A97-0F10-4396-89AE-883B4AF7B4EA}" destId="{BECBAF96-4776-4900-B497-7AE8529A092A}" srcOrd="2" destOrd="0" presId="urn:microsoft.com/office/officeart/2005/8/layout/funnel1"/>
    <dgm:cxn modelId="{C1E4554C-2F84-48C7-B46E-96BB97F8C51D}" type="presParOf" srcId="{44CD3A97-0F10-4396-89AE-883B4AF7B4EA}" destId="{E1196B23-173E-4571-B4FA-8E2ADAED0A60}" srcOrd="3" destOrd="0" presId="urn:microsoft.com/office/officeart/2005/8/layout/funnel1"/>
    <dgm:cxn modelId="{AA4A1C7B-8DA1-463E-A103-51B25D241A6E}" type="presParOf" srcId="{44CD3A97-0F10-4396-89AE-883B4AF7B4EA}" destId="{873D59B5-B191-4166-9156-47932855EFCC}" srcOrd="4" destOrd="0" presId="urn:microsoft.com/office/officeart/2005/8/layout/funnel1"/>
    <dgm:cxn modelId="{EAC7B53E-1553-494B-940E-01D45C19AB41}" type="presParOf" srcId="{44CD3A97-0F10-4396-89AE-883B4AF7B4EA}" destId="{533F8C57-DAC9-41D1-822E-B589B1D9567D}" srcOrd="5" destOrd="0" presId="urn:microsoft.com/office/officeart/2005/8/layout/funnel1"/>
    <dgm:cxn modelId="{E559610D-FBB6-4D95-ABCE-DBACBFF57EC9}" type="presParOf" srcId="{44CD3A97-0F10-4396-89AE-883B4AF7B4EA}" destId="{034B97B8-7AE6-4950-8D2C-C8094355580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E6937-AB07-C64F-ABC4-CA562179CB66}">
      <dsp:nvSpPr>
        <dsp:cNvPr id="0" name=""/>
        <dsp:cNvSpPr/>
      </dsp:nvSpPr>
      <dsp:spPr>
        <a:xfrm rot="5400000">
          <a:off x="-182801" y="182801"/>
          <a:ext cx="1218674" cy="853072"/>
        </a:xfrm>
        <a:prstGeom prst="chevron">
          <a:avLst/>
        </a:prstGeom>
        <a:solidFill>
          <a:srgbClr val="949D6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a:t>Investigación</a:t>
          </a:r>
        </a:p>
      </dsp:txBody>
      <dsp:txXfrm rot="-5400000">
        <a:off x="0" y="426536"/>
        <a:ext cx="853072" cy="365602"/>
      </dsp:txXfrm>
    </dsp:sp>
    <dsp:sp modelId="{76FFE25F-DE87-B74F-BD43-DBF11A701083}">
      <dsp:nvSpPr>
        <dsp:cNvPr id="0" name=""/>
        <dsp:cNvSpPr/>
      </dsp:nvSpPr>
      <dsp:spPr>
        <a:xfrm rot="5400000">
          <a:off x="4607599" y="-3810622"/>
          <a:ext cx="1130056" cy="8751302"/>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MX" sz="1400" kern="1200" dirty="0"/>
        </a:p>
        <a:p>
          <a:pPr marL="114300" lvl="1" indent="-114300" algn="l" defTabSz="622300">
            <a:lnSpc>
              <a:spcPct val="90000"/>
            </a:lnSpc>
            <a:spcBef>
              <a:spcPct val="0"/>
            </a:spcBef>
            <a:spcAft>
              <a:spcPct val="15000"/>
            </a:spcAft>
            <a:buChar char="••"/>
          </a:pPr>
          <a:endParaRPr lang="es-MX" sz="1400" kern="1200" dirty="0"/>
        </a:p>
        <a:p>
          <a:pPr marL="114300" lvl="1" indent="-114300" algn="l" defTabSz="622300">
            <a:lnSpc>
              <a:spcPct val="90000"/>
            </a:lnSpc>
            <a:spcBef>
              <a:spcPct val="0"/>
            </a:spcBef>
            <a:spcAft>
              <a:spcPct val="15000"/>
            </a:spcAft>
            <a:buChar char="••"/>
          </a:pPr>
          <a:r>
            <a:rPr lang="es-ES" sz="1400" kern="1200" dirty="0"/>
            <a:t>Inicio oficioso, recepción de queja o denuncia, o recepción de resultados de Auditorías;</a:t>
          </a:r>
          <a:endParaRPr lang="es-MX" sz="1400" kern="1200" dirty="0"/>
        </a:p>
        <a:p>
          <a:pPr marL="114300" lvl="1" indent="-114300" algn="l" defTabSz="622300">
            <a:lnSpc>
              <a:spcPct val="90000"/>
            </a:lnSpc>
            <a:spcBef>
              <a:spcPct val="0"/>
            </a:spcBef>
            <a:spcAft>
              <a:spcPct val="15000"/>
            </a:spcAft>
            <a:buChar char="••"/>
          </a:pPr>
          <a:r>
            <a:rPr lang="es-ES" sz="1400" kern="1200" dirty="0"/>
            <a:t>Diligencias propias de la actividad de investigación;</a:t>
          </a:r>
          <a:endParaRPr lang="es-MX" sz="1400" kern="1200" dirty="0"/>
        </a:p>
        <a:p>
          <a:pPr marL="114300" lvl="1" indent="-114300" algn="l" defTabSz="622300">
            <a:lnSpc>
              <a:spcPct val="90000"/>
            </a:lnSpc>
            <a:spcBef>
              <a:spcPct val="0"/>
            </a:spcBef>
            <a:spcAft>
              <a:spcPct val="15000"/>
            </a:spcAft>
            <a:buChar char="••"/>
          </a:pPr>
          <a:r>
            <a:rPr lang="es-ES" sz="1400" kern="1200" dirty="0"/>
            <a:t>Calificación de la falta; y</a:t>
          </a:r>
          <a:endParaRPr lang="es-MX" sz="1400" kern="1200" dirty="0"/>
        </a:p>
        <a:p>
          <a:pPr marL="114300" lvl="1" indent="-114300" algn="l" defTabSz="622300">
            <a:lnSpc>
              <a:spcPct val="90000"/>
            </a:lnSpc>
            <a:spcBef>
              <a:spcPct val="0"/>
            </a:spcBef>
            <a:spcAft>
              <a:spcPct val="15000"/>
            </a:spcAft>
            <a:buChar char="••"/>
          </a:pPr>
          <a:r>
            <a:rPr lang="es-MX" sz="1400" kern="1200" dirty="0"/>
            <a:t>Admisión del Informe de Presunta Responsabilidad Administrativa;</a:t>
          </a:r>
        </a:p>
        <a:p>
          <a:pPr marL="171450" lvl="1" indent="-171450" algn="l" defTabSz="800100">
            <a:lnSpc>
              <a:spcPct val="90000"/>
            </a:lnSpc>
            <a:spcBef>
              <a:spcPct val="0"/>
            </a:spcBef>
            <a:spcAft>
              <a:spcPct val="15000"/>
            </a:spcAft>
            <a:buChar char="••"/>
          </a:pPr>
          <a:endParaRPr lang="es-MX" sz="1800" kern="1200" dirty="0"/>
        </a:p>
        <a:p>
          <a:pPr marL="228600" lvl="1" indent="-228600" algn="l" defTabSz="889000">
            <a:lnSpc>
              <a:spcPct val="90000"/>
            </a:lnSpc>
            <a:spcBef>
              <a:spcPct val="0"/>
            </a:spcBef>
            <a:spcAft>
              <a:spcPct val="15000"/>
            </a:spcAft>
            <a:buChar char="••"/>
          </a:pPr>
          <a:endParaRPr lang="es-MX" sz="2000" kern="1200" dirty="0"/>
        </a:p>
      </dsp:txBody>
      <dsp:txXfrm rot="-5400000">
        <a:off x="796977" y="55165"/>
        <a:ext cx="8696137" cy="1019726"/>
      </dsp:txXfrm>
    </dsp:sp>
    <dsp:sp modelId="{DE973E90-EDB4-2846-AA77-A3326CD073B5}">
      <dsp:nvSpPr>
        <dsp:cNvPr id="0" name=""/>
        <dsp:cNvSpPr/>
      </dsp:nvSpPr>
      <dsp:spPr>
        <a:xfrm rot="5400000">
          <a:off x="-182801" y="1641486"/>
          <a:ext cx="1218674" cy="853072"/>
        </a:xfrm>
        <a:prstGeom prst="chevron">
          <a:avLst/>
        </a:prstGeom>
        <a:solidFill>
          <a:srgbClr val="949D6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Substanciación</a:t>
          </a:r>
          <a:endParaRPr lang="es-MX" sz="1000" kern="1200" dirty="0"/>
        </a:p>
      </dsp:txBody>
      <dsp:txXfrm rot="-5400000">
        <a:off x="0" y="1885221"/>
        <a:ext cx="853072" cy="365602"/>
      </dsp:txXfrm>
    </dsp:sp>
    <dsp:sp modelId="{64DFF63E-C6E3-1843-AD58-D3312C743575}">
      <dsp:nvSpPr>
        <dsp:cNvPr id="0" name=""/>
        <dsp:cNvSpPr/>
      </dsp:nvSpPr>
      <dsp:spPr>
        <a:xfrm rot="5400000">
          <a:off x="4588794" y="-2520896"/>
          <a:ext cx="1279858" cy="8751302"/>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dirty="0"/>
            <a:t>Emplazamiento y citación a Audiencia Inicial</a:t>
          </a:r>
        </a:p>
        <a:p>
          <a:pPr marL="114300" lvl="1" indent="-114300" algn="l" defTabSz="533400">
            <a:lnSpc>
              <a:spcPct val="90000"/>
            </a:lnSpc>
            <a:spcBef>
              <a:spcPct val="0"/>
            </a:spcBef>
            <a:spcAft>
              <a:spcPct val="15000"/>
            </a:spcAft>
            <a:buChar char="••"/>
          </a:pPr>
          <a:r>
            <a:rPr lang="es-MX" sz="1200" kern="1200" dirty="0"/>
            <a:t>Desahogo Audiencia Inicial</a:t>
          </a:r>
        </a:p>
        <a:p>
          <a:pPr marL="114300" lvl="1" indent="-114300" algn="l" defTabSz="533400">
            <a:lnSpc>
              <a:spcPct val="90000"/>
            </a:lnSpc>
            <a:spcBef>
              <a:spcPct val="0"/>
            </a:spcBef>
            <a:spcAft>
              <a:spcPct val="15000"/>
            </a:spcAft>
            <a:buChar char="••"/>
          </a:pPr>
          <a:r>
            <a:rPr lang="es-ES" sz="1200" kern="1200" dirty="0"/>
            <a:t>Desahogo de pruebas</a:t>
          </a:r>
          <a:endParaRPr lang="es-MX" sz="1200" kern="1200" dirty="0"/>
        </a:p>
        <a:p>
          <a:pPr marL="114300" lvl="1" indent="-114300" algn="l" defTabSz="533400">
            <a:lnSpc>
              <a:spcPct val="90000"/>
            </a:lnSpc>
            <a:spcBef>
              <a:spcPct val="0"/>
            </a:spcBef>
            <a:spcAft>
              <a:spcPct val="15000"/>
            </a:spcAft>
            <a:buChar char="••"/>
          </a:pPr>
          <a:r>
            <a:rPr lang="es-MX" sz="1200" kern="1200" dirty="0"/>
            <a:t>Acuerdo de admisión de pruebas</a:t>
          </a:r>
        </a:p>
        <a:p>
          <a:pPr marL="114300" lvl="1" indent="-114300" algn="l" defTabSz="533400">
            <a:lnSpc>
              <a:spcPct val="90000"/>
            </a:lnSpc>
            <a:spcBef>
              <a:spcPct val="0"/>
            </a:spcBef>
            <a:spcAft>
              <a:spcPct val="15000"/>
            </a:spcAft>
            <a:buChar char="••"/>
          </a:pPr>
          <a:r>
            <a:rPr lang="es-MX" sz="1200" kern="1200" dirty="0"/>
            <a:t>Acuerdo de cierre de instrucción</a:t>
          </a:r>
        </a:p>
        <a:p>
          <a:pPr marL="57150" lvl="1" indent="-57150" algn="l" defTabSz="444500">
            <a:lnSpc>
              <a:spcPct val="90000"/>
            </a:lnSpc>
            <a:spcBef>
              <a:spcPct val="0"/>
            </a:spcBef>
            <a:spcAft>
              <a:spcPct val="15000"/>
            </a:spcAft>
            <a:buChar char="••"/>
          </a:pPr>
          <a:endParaRPr lang="es-MX" sz="1000" kern="1200" dirty="0"/>
        </a:p>
      </dsp:txBody>
      <dsp:txXfrm rot="-5400000">
        <a:off x="853072" y="1277304"/>
        <a:ext cx="8688824" cy="1154902"/>
      </dsp:txXfrm>
    </dsp:sp>
    <dsp:sp modelId="{6967201B-251A-5446-A074-1173EF94B24F}">
      <dsp:nvSpPr>
        <dsp:cNvPr id="0" name=""/>
        <dsp:cNvSpPr/>
      </dsp:nvSpPr>
      <dsp:spPr>
        <a:xfrm rot="5400000">
          <a:off x="-182801" y="2684824"/>
          <a:ext cx="1218674" cy="853072"/>
        </a:xfrm>
        <a:prstGeom prst="chevron">
          <a:avLst/>
        </a:prstGeom>
        <a:solidFill>
          <a:srgbClr val="949D6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a:t>Resolución</a:t>
          </a:r>
        </a:p>
      </dsp:txBody>
      <dsp:txXfrm rot="-5400000">
        <a:off x="0" y="2928559"/>
        <a:ext cx="853072" cy="365602"/>
      </dsp:txXfrm>
    </dsp:sp>
    <dsp:sp modelId="{CEBD3394-61A6-E549-889D-3D6909B4AF79}">
      <dsp:nvSpPr>
        <dsp:cNvPr id="0" name=""/>
        <dsp:cNvSpPr/>
      </dsp:nvSpPr>
      <dsp:spPr>
        <a:xfrm rot="5400000">
          <a:off x="4832129" y="-1280569"/>
          <a:ext cx="792138" cy="8751302"/>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Diligencias para mejor proveer;</a:t>
          </a:r>
          <a:endParaRPr lang="es-MX" sz="1600" kern="1200" dirty="0"/>
        </a:p>
        <a:p>
          <a:pPr marL="171450" lvl="1" indent="-171450" algn="l" defTabSz="711200">
            <a:lnSpc>
              <a:spcPct val="90000"/>
            </a:lnSpc>
            <a:spcBef>
              <a:spcPct val="0"/>
            </a:spcBef>
            <a:spcAft>
              <a:spcPct val="15000"/>
            </a:spcAft>
            <a:buChar char="••"/>
          </a:pPr>
          <a:r>
            <a:rPr lang="es-MX" sz="1600" kern="1200" dirty="0"/>
            <a:t>Dictado de resolución</a:t>
          </a:r>
        </a:p>
      </dsp:txBody>
      <dsp:txXfrm rot="-5400000">
        <a:off x="852548" y="2737681"/>
        <a:ext cx="8712633" cy="71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643D1-229F-4C81-90DB-BB329D5CE806}">
      <dsp:nvSpPr>
        <dsp:cNvPr id="0" name=""/>
        <dsp:cNvSpPr/>
      </dsp:nvSpPr>
      <dsp:spPr>
        <a:xfrm>
          <a:off x="1572293" y="156243"/>
          <a:ext cx="3100824" cy="107687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DED1E-3CE1-4BBC-802D-8F4D4014FBA1}">
      <dsp:nvSpPr>
        <dsp:cNvPr id="0" name=""/>
        <dsp:cNvSpPr/>
      </dsp:nvSpPr>
      <dsp:spPr>
        <a:xfrm>
          <a:off x="2827045" y="2793145"/>
          <a:ext cx="600935" cy="384598"/>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BAF96-4776-4900-B497-7AE8529A092A}">
      <dsp:nvSpPr>
        <dsp:cNvPr id="0" name=""/>
        <dsp:cNvSpPr/>
      </dsp:nvSpPr>
      <dsp:spPr>
        <a:xfrm>
          <a:off x="1779822" y="3124861"/>
          <a:ext cx="2884488" cy="7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FALTAS ADMINISTRATIVAS</a:t>
          </a:r>
        </a:p>
      </dsp:txBody>
      <dsp:txXfrm>
        <a:off x="1779822" y="3124861"/>
        <a:ext cx="2884488" cy="721122"/>
      </dsp:txXfrm>
    </dsp:sp>
    <dsp:sp modelId="{E1196B23-173E-4571-B4FA-8E2ADAED0A60}">
      <dsp:nvSpPr>
        <dsp:cNvPr id="0" name=""/>
        <dsp:cNvSpPr/>
      </dsp:nvSpPr>
      <dsp:spPr>
        <a:xfrm>
          <a:off x="2699647" y="1316288"/>
          <a:ext cx="1081683" cy="10816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s-MX" sz="1450" b="1" kern="1200" dirty="0">
              <a:solidFill>
                <a:schemeClr val="bg1"/>
              </a:solidFill>
            </a:rPr>
            <a:t>De particulares</a:t>
          </a:r>
        </a:p>
      </dsp:txBody>
      <dsp:txXfrm>
        <a:off x="2858056" y="1474697"/>
        <a:ext cx="764865" cy="764865"/>
      </dsp:txXfrm>
    </dsp:sp>
    <dsp:sp modelId="{873D59B5-B191-4166-9156-47932855EFCC}">
      <dsp:nvSpPr>
        <dsp:cNvPr id="0" name=""/>
        <dsp:cNvSpPr/>
      </dsp:nvSpPr>
      <dsp:spPr>
        <a:xfrm>
          <a:off x="1925642" y="504785"/>
          <a:ext cx="1081683" cy="108168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chemeClr val="bg1"/>
              </a:solidFill>
            </a:rPr>
            <a:t>No graves</a:t>
          </a:r>
        </a:p>
      </dsp:txBody>
      <dsp:txXfrm>
        <a:off x="2084051" y="663194"/>
        <a:ext cx="764865" cy="764865"/>
      </dsp:txXfrm>
    </dsp:sp>
    <dsp:sp modelId="{533F8C57-DAC9-41D1-822E-B589B1D9567D}">
      <dsp:nvSpPr>
        <dsp:cNvPr id="0" name=""/>
        <dsp:cNvSpPr/>
      </dsp:nvSpPr>
      <dsp:spPr>
        <a:xfrm>
          <a:off x="2903146" y="243258"/>
          <a:ext cx="1338117" cy="108168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a:solidFill>
                <a:schemeClr val="bg1"/>
              </a:solidFill>
            </a:rPr>
            <a:t>Graves</a:t>
          </a:r>
        </a:p>
      </dsp:txBody>
      <dsp:txXfrm>
        <a:off x="3099109" y="401667"/>
        <a:ext cx="946191" cy="764865"/>
      </dsp:txXfrm>
    </dsp:sp>
    <dsp:sp modelId="{034B97B8-7AE6-4950-8D2C-C8094355580D}">
      <dsp:nvSpPr>
        <dsp:cNvPr id="0" name=""/>
        <dsp:cNvSpPr/>
      </dsp:nvSpPr>
      <dsp:spPr>
        <a:xfrm>
          <a:off x="1444794" y="31144"/>
          <a:ext cx="3365236" cy="2692188"/>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01:03:10.06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0 154,'502'0,"-469"3,1 1,-1 1,0 2,54 18,26 6,-79-24,13 4,1-2,85 4,-102-12,16 1,0-2,1-1,-1-3,0-2,71-18,229-84,-322 100,45-24,-53 24,1-1,-1 2,1 1,0 0,23-4,50-5,-27 4,119-5,-103 19,0 4,97 20,-103-9,-49-11,0-1,46 4,110 9,-108-9,89 1,1293-13,-1425 0,0-1,0-1,-1-2,0-1,46-17,-31 10,-6 6,-1 1,1 2,0 2,0 2,71 6,-6-2,845-3,-910 2,0 2,43 9,-40-5,64 3,81-13,82 4,-242 2,47 13,-16-3,-41-10,0 0,-1 1,0 1,0 0,0 1,24 15,-6 3,44 39,-54-44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01:03:16.32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1,'495'0,"-457"2,0 2,43 9,-40-5,64 3,159-12,-231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01:03:23.59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1 346,'996'0,"-768"-19,-49 1,-142 16,0-3,-1-1,0-1,0-2,-1-2,0-1,42-21,-40 17,63-18,-71 26,0-1,-1-2,0-1,42-24,-43 18,0 2,42-19,-54 29,1 1,0 0,0 1,0 1,0 0,28 0,7 5,0 2,1 3,84 22,-83-17,0-1,1-3,68 2,-66-8,1 3,0 2,-1 3,93 27,6 12,-4-10,-97-27,-17-4,0 0,52 2,101 10,-115-10,86 0,673-11,-811-1,0 0,0-2,30-8,-26 6,52-6,204 9,-150 5,-121-2,-1 0,0 1,0 0,13 4,0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43297-AE95-4A32-9BBA-B6DBB623109F}" type="datetimeFigureOut">
              <a:rPr lang="es-MX" smtClean="0"/>
              <a:t>29/11/2023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C49C3-7449-447D-8F46-48AA5C7A1B63}" type="slidenum">
              <a:rPr lang="es-MX" smtClean="0"/>
              <a:t>‹Nº›</a:t>
            </a:fld>
            <a:endParaRPr lang="es-MX"/>
          </a:p>
        </p:txBody>
      </p:sp>
    </p:spTree>
    <p:extLst>
      <p:ext uri="{BB962C8B-B14F-4D97-AF65-F5344CB8AC3E}">
        <p14:creationId xmlns:p14="http://schemas.microsoft.com/office/powerpoint/2010/main" val="31345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21D01D0-3B1B-45CA-9C89-D76CF500A1FA}" type="slidenum">
              <a:rPr lang="es-MX" smtClean="0"/>
              <a:t>46</a:t>
            </a:fld>
            <a:endParaRPr lang="es-MX"/>
          </a:p>
        </p:txBody>
      </p:sp>
    </p:spTree>
    <p:extLst>
      <p:ext uri="{BB962C8B-B14F-4D97-AF65-F5344CB8AC3E}">
        <p14:creationId xmlns:p14="http://schemas.microsoft.com/office/powerpoint/2010/main" val="99109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E5218D55-232D-4C11-9D55-F791B669B299}" type="datetimeFigureOut">
              <a:rPr lang="es-MX" smtClean="0"/>
              <a:t>29/11/2023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28217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5218D55-232D-4C11-9D55-F791B669B299}" type="datetimeFigureOut">
              <a:rPr lang="es-MX" smtClean="0"/>
              <a:t>29/11/2023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427140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5218D55-232D-4C11-9D55-F791B669B299}" type="datetimeFigureOut">
              <a:rPr lang="es-MX" smtClean="0"/>
              <a:t>29/11/2023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4441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5218D55-232D-4C11-9D55-F791B669B299}" type="datetimeFigureOut">
              <a:rPr lang="es-MX" smtClean="0"/>
              <a:t>29/11/2023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49144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8D55-232D-4C11-9D55-F791B669B299}" type="datetimeFigureOut">
              <a:rPr lang="es-MX" smtClean="0"/>
              <a:t>29/11/2023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258534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5218D55-232D-4C11-9D55-F791B669B299}" type="datetimeFigureOut">
              <a:rPr lang="es-MX" smtClean="0"/>
              <a:t>29/11/2023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225097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5218D55-232D-4C11-9D55-F791B669B299}" type="datetimeFigureOut">
              <a:rPr lang="es-MX" smtClean="0"/>
              <a:t>29/11/2023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218617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5218D55-232D-4C11-9D55-F791B669B299}" type="datetimeFigureOut">
              <a:rPr lang="es-MX" smtClean="0"/>
              <a:t>29/11/2023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385470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8D55-232D-4C11-9D55-F791B669B299}" type="datetimeFigureOut">
              <a:rPr lang="es-MX" smtClean="0"/>
              <a:t>29/11/2023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358203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8D55-232D-4C11-9D55-F791B669B299}" type="datetimeFigureOut">
              <a:rPr lang="es-MX" smtClean="0"/>
              <a:t>29/11/2023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414083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8D55-232D-4C11-9D55-F791B669B299}" type="datetimeFigureOut">
              <a:rPr lang="es-MX" smtClean="0"/>
              <a:t>29/11/2023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3D4E892-E5E5-4132-BAA1-D6F98D719D9B}" type="slidenum">
              <a:rPr lang="es-MX" smtClean="0"/>
              <a:t>‹Nº›</a:t>
            </a:fld>
            <a:endParaRPr lang="es-MX"/>
          </a:p>
        </p:txBody>
      </p:sp>
    </p:spTree>
    <p:extLst>
      <p:ext uri="{BB962C8B-B14F-4D97-AF65-F5344CB8AC3E}">
        <p14:creationId xmlns:p14="http://schemas.microsoft.com/office/powerpoint/2010/main" val="62305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18D55-232D-4C11-9D55-F791B669B299}" type="datetimeFigureOut">
              <a:rPr lang="es-MX" smtClean="0"/>
              <a:t>29/11/2023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4E892-E5E5-4132-BAA1-D6F98D719D9B}" type="slidenum">
              <a:rPr lang="es-MX" smtClean="0"/>
              <a:t>‹Nº›</a:t>
            </a:fld>
            <a:endParaRPr lang="es-MX"/>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079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2.xml"/><Relationship Id="rId4" Type="http://schemas.openxmlformats.org/officeDocument/2006/relationships/image" Target="../media/image21.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852156" y="3161612"/>
            <a:ext cx="6491237" cy="2062103"/>
          </a:xfrm>
          <a:prstGeom prst="rect">
            <a:avLst/>
          </a:prstGeom>
          <a:noFill/>
        </p:spPr>
        <p:txBody>
          <a:bodyPr wrap="square" rtlCol="0">
            <a:spAutoFit/>
          </a:bodyPr>
          <a:lstStyle/>
          <a:p>
            <a:pPr algn="ctr"/>
            <a:r>
              <a:rPr lang="en-US" sz="3200" b="1" dirty="0">
                <a:solidFill>
                  <a:srgbClr val="535C60"/>
                </a:solidFill>
                <a:latin typeface="Arial" panose="020B0604020202020204" pitchFamily="34" charset="0"/>
                <a:cs typeface="Arial" panose="020B0604020202020204" pitchFamily="34" charset="0"/>
              </a:rPr>
              <a:t>SENTENCIAS Y RESOLUCIONES EN MATERIA DE RESPONSABILIDADES</a:t>
            </a:r>
          </a:p>
          <a:p>
            <a:pPr algn="ctr"/>
            <a:r>
              <a:rPr lang="en-US" sz="3200" b="1" dirty="0">
                <a:solidFill>
                  <a:srgbClr val="535C60"/>
                </a:solidFill>
                <a:latin typeface="Arial" panose="020B0604020202020204" pitchFamily="34" charset="0"/>
                <a:cs typeface="Arial" panose="020B0604020202020204" pitchFamily="34" charset="0"/>
              </a:rPr>
              <a:t>ADMINISTRATIVAS</a:t>
            </a:r>
            <a:endParaRPr lang="es-MX" sz="3200" dirty="0">
              <a:solidFill>
                <a:srgbClr val="535C60"/>
              </a:solidFill>
              <a:latin typeface="Arial" panose="020B0604020202020204" pitchFamily="34" charset="0"/>
              <a:cs typeface="Arial" panose="020B0604020202020204" pitchFamily="34" charset="0"/>
            </a:endParaRPr>
          </a:p>
        </p:txBody>
      </p:sp>
      <p:pic>
        <p:nvPicPr>
          <p:cNvPr id="9" name="Gráfico 3">
            <a:extLst>
              <a:ext uri="{FF2B5EF4-FFF2-40B4-BE49-F238E27FC236}">
                <a16:creationId xmlns:a16="http://schemas.microsoft.com/office/drawing/2014/main" id="{21C6CC06-88AB-6C84-A694-99825B83482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24826" y="490300"/>
            <a:ext cx="1945896" cy="1945896"/>
          </a:xfrm>
          <a:prstGeom prst="rect">
            <a:avLst/>
          </a:prstGeom>
        </p:spPr>
      </p:pic>
      <p:sp>
        <p:nvSpPr>
          <p:cNvPr id="10" name="Rectángulo 9"/>
          <p:cNvSpPr/>
          <p:nvPr/>
        </p:nvSpPr>
        <p:spPr>
          <a:xfrm>
            <a:off x="2242423" y="2903636"/>
            <a:ext cx="3710702" cy="45720"/>
          </a:xfrm>
          <a:prstGeom prst="rect">
            <a:avLst/>
          </a:prstGeom>
          <a:gradFill flip="none" rotWithShape="1">
            <a:gsLst>
              <a:gs pos="0">
                <a:srgbClr val="B2AF49"/>
              </a:gs>
              <a:gs pos="100000">
                <a:srgbClr val="D7E299">
                  <a:alpha val="5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4" name="Rectángulo 13"/>
          <p:cNvSpPr/>
          <p:nvPr/>
        </p:nvSpPr>
        <p:spPr>
          <a:xfrm>
            <a:off x="1722783" y="5172443"/>
            <a:ext cx="4611756" cy="850730"/>
          </a:xfrm>
          <a:prstGeom prst="rect">
            <a:avLst/>
          </a:prstGeom>
          <a:gradFill flip="none" rotWithShape="1">
            <a:gsLst>
              <a:gs pos="0">
                <a:srgbClr val="B2AF49"/>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16" name="Imagen 15"/>
          <p:cNvPicPr>
            <a:picLocks noChangeAspect="1"/>
          </p:cNvPicPr>
          <p:nvPr/>
        </p:nvPicPr>
        <p:blipFill>
          <a:blip r:embed="rId5"/>
          <a:stretch>
            <a:fillRect/>
          </a:stretch>
        </p:blipFill>
        <p:spPr>
          <a:xfrm>
            <a:off x="1072771" y="6096581"/>
            <a:ext cx="6050006" cy="711179"/>
          </a:xfrm>
          <a:prstGeom prst="rect">
            <a:avLst/>
          </a:prstGeom>
        </p:spPr>
      </p:pic>
      <p:sp>
        <p:nvSpPr>
          <p:cNvPr id="17" name="CuadroTexto 16"/>
          <p:cNvSpPr txBox="1"/>
          <p:nvPr/>
        </p:nvSpPr>
        <p:spPr>
          <a:xfrm>
            <a:off x="852156" y="5311752"/>
            <a:ext cx="6491237" cy="646331"/>
          </a:xfrm>
          <a:prstGeom prst="rect">
            <a:avLst/>
          </a:prstGeom>
          <a:noFill/>
        </p:spPr>
        <p:txBody>
          <a:bodyPr wrap="square" rtlCol="0">
            <a:spAutoFit/>
          </a:bodyPr>
          <a:lstStyle/>
          <a:p>
            <a:pPr algn="ctr"/>
            <a:r>
              <a:rPr lang="en-US" dirty="0">
                <a:solidFill>
                  <a:schemeClr val="bg1"/>
                </a:solidFill>
                <a:effectLst>
                  <a:outerShdw blurRad="584200" algn="tl">
                    <a:srgbClr val="667220"/>
                  </a:outerShdw>
                </a:effectLst>
                <a:latin typeface="Arial" panose="020B0604020202020204" pitchFamily="34" charset="0"/>
                <a:cs typeface="Arial" panose="020B0604020202020204" pitchFamily="34" charset="0"/>
              </a:rPr>
              <a:t>Dr. Arturo Lara </a:t>
            </a:r>
            <a:r>
              <a:rPr lang="en-US" dirty="0" err="1">
                <a:solidFill>
                  <a:schemeClr val="bg1"/>
                </a:solidFill>
                <a:effectLst>
                  <a:outerShdw blurRad="584200" algn="tl">
                    <a:srgbClr val="667220"/>
                  </a:outerShdw>
                </a:effectLst>
                <a:latin typeface="Arial" panose="020B0604020202020204" pitchFamily="34" charset="0"/>
                <a:cs typeface="Arial" panose="020B0604020202020204" pitchFamily="34" charset="0"/>
              </a:rPr>
              <a:t>Martínez</a:t>
            </a:r>
            <a:endParaRPr lang="en-US" dirty="0">
              <a:solidFill>
                <a:schemeClr val="bg1"/>
              </a:solidFill>
              <a:effectLst>
                <a:outerShdw blurRad="584200" algn="tl">
                  <a:srgbClr val="667220"/>
                </a:outerShdw>
              </a:effectLst>
              <a:latin typeface="Arial" panose="020B0604020202020204" pitchFamily="34" charset="0"/>
              <a:cs typeface="Arial" panose="020B0604020202020204" pitchFamily="34" charset="0"/>
            </a:endParaRPr>
          </a:p>
          <a:p>
            <a:pPr algn="ctr"/>
            <a:r>
              <a:rPr lang="en-US" dirty="0" err="1">
                <a:solidFill>
                  <a:schemeClr val="bg1"/>
                </a:solidFill>
                <a:effectLst>
                  <a:outerShdw blurRad="584200" algn="tl">
                    <a:srgbClr val="667220"/>
                  </a:outerShdw>
                </a:effectLst>
                <a:latin typeface="Arial" panose="020B0604020202020204" pitchFamily="34" charset="0"/>
                <a:cs typeface="Arial" panose="020B0604020202020204" pitchFamily="34" charset="0"/>
              </a:rPr>
              <a:t>Magistrado</a:t>
            </a:r>
            <a:r>
              <a:rPr lang="en-US" dirty="0">
                <a:solidFill>
                  <a:schemeClr val="bg1"/>
                </a:solidFill>
                <a:effectLst>
                  <a:outerShdw blurRad="584200" algn="tl">
                    <a:srgbClr val="667220"/>
                  </a:outerShdw>
                </a:effectLst>
                <a:latin typeface="Arial" panose="020B0604020202020204" pitchFamily="34" charset="0"/>
                <a:cs typeface="Arial" panose="020B0604020202020204" pitchFamily="34" charset="0"/>
              </a:rPr>
              <a:t> Titular de la Sala </a:t>
            </a:r>
            <a:r>
              <a:rPr lang="en-US" dirty="0" err="1">
                <a:solidFill>
                  <a:schemeClr val="bg1"/>
                </a:solidFill>
                <a:effectLst>
                  <a:outerShdw blurRad="584200" algn="tl">
                    <a:srgbClr val="667220"/>
                  </a:outerShdw>
                </a:effectLst>
                <a:latin typeface="Arial" panose="020B0604020202020204" pitchFamily="34" charset="0"/>
                <a:cs typeface="Arial" panose="020B0604020202020204" pitchFamily="34" charset="0"/>
              </a:rPr>
              <a:t>Especializada</a:t>
            </a:r>
            <a:endParaRPr lang="es-MX" dirty="0">
              <a:solidFill>
                <a:schemeClr val="bg1"/>
              </a:solidFill>
              <a:effectLst>
                <a:outerShdw blurRad="584200" algn="tl">
                  <a:srgbClr val="66722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13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6886" y="505768"/>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1877876" y="0"/>
            <a:ext cx="8648282" cy="1015663"/>
          </a:xfrm>
          <a:prstGeom prst="rect">
            <a:avLst/>
          </a:prstGeom>
          <a:noFill/>
        </p:spPr>
        <p:txBody>
          <a:bodyPr wrap="square" rtlCol="0">
            <a:spAutoFit/>
          </a:bodyPr>
          <a:lstStyle/>
          <a:p>
            <a:pPr algn="ctr"/>
            <a:r>
              <a:rPr lang="en-US" sz="6000" dirty="0">
                <a:solidFill>
                  <a:srgbClr val="667220"/>
                </a:solidFill>
                <a:latin typeface="Arial" panose="020B0604020202020204" pitchFamily="34" charset="0"/>
                <a:cs typeface="Arial" panose="020B0604020202020204" pitchFamily="34" charset="0"/>
              </a:rPr>
              <a:t>SENTENCIAS</a:t>
            </a:r>
            <a:endParaRPr lang="es-MX" sz="6000" dirty="0">
              <a:solidFill>
                <a:srgbClr val="66722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5" name="CuadroTexto 4">
            <a:extLst>
              <a:ext uri="{FF2B5EF4-FFF2-40B4-BE49-F238E27FC236}">
                <a16:creationId xmlns:a16="http://schemas.microsoft.com/office/drawing/2014/main" id="{EA6FE237-CFE0-DA56-7707-FF846F32BBB8}"/>
              </a:ext>
            </a:extLst>
          </p:cNvPr>
          <p:cNvSpPr txBox="1"/>
          <p:nvPr/>
        </p:nvSpPr>
        <p:spPr>
          <a:xfrm>
            <a:off x="955343" y="1015663"/>
            <a:ext cx="10323845" cy="4585871"/>
          </a:xfrm>
          <a:prstGeom prst="rect">
            <a:avLst/>
          </a:prstGeom>
          <a:noFill/>
        </p:spPr>
        <p:txBody>
          <a:bodyPr wrap="square" rtlCol="0">
            <a:spAutoFit/>
          </a:bodyPr>
          <a:lstStyle/>
          <a:p>
            <a:r>
              <a:rPr lang="es-MX" sz="2800" b="1" dirty="0">
                <a:solidFill>
                  <a:srgbClr val="667220"/>
                </a:solidFill>
                <a:latin typeface="Arial" panose="020B0604020202020204" pitchFamily="34" charset="0"/>
                <a:cs typeface="Arial" panose="020B0604020202020204" pitchFamily="34" charset="0"/>
              </a:rPr>
              <a:t>REQUISITOS DE LAS SENTENCIAS </a:t>
            </a:r>
            <a:r>
              <a:rPr lang="es-MX" b="1" dirty="0">
                <a:solidFill>
                  <a:srgbClr val="667220"/>
                </a:solidFill>
                <a:latin typeface="Arial" panose="020B0604020202020204" pitchFamily="34" charset="0"/>
                <a:cs typeface="Arial" panose="020B0604020202020204" pitchFamily="34" charset="0"/>
              </a:rPr>
              <a:t>205 y 207 LGRA</a:t>
            </a:r>
            <a:endParaRPr lang="es-MX" sz="2800" b="1" dirty="0">
              <a:solidFill>
                <a:srgbClr val="667220"/>
              </a:solidFill>
              <a:latin typeface="Arial" panose="020B0604020202020204" pitchFamily="34" charset="0"/>
              <a:cs typeface="Arial" panose="020B0604020202020204" pitchFamily="34" charset="0"/>
            </a:endParaRPr>
          </a:p>
          <a:p>
            <a:endParaRPr lang="es-MX" sz="2800" b="1" dirty="0">
              <a:solidFill>
                <a:srgbClr val="5F64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800" b="1" dirty="0">
                <a:solidFill>
                  <a:srgbClr val="535C60"/>
                </a:solidFill>
                <a:latin typeface="Arial" panose="020B0604020202020204" pitchFamily="34" charset="0"/>
                <a:cs typeface="Arial" panose="020B0604020202020204" pitchFamily="34" charset="0"/>
              </a:rPr>
              <a:t>FORMALES O EXTERNOS</a:t>
            </a:r>
            <a:endParaRPr lang="es-MX" sz="2000" dirty="0">
              <a:solidFill>
                <a:srgbClr val="535C60"/>
              </a:solidFill>
              <a:latin typeface="Arial" panose="020B0604020202020204" pitchFamily="34" charset="0"/>
              <a:cs typeface="Arial" panose="020B0604020202020204" pitchFamily="34" charset="0"/>
            </a:endParaRPr>
          </a:p>
          <a:p>
            <a:r>
              <a:rPr lang="es-MX" sz="2000" b="1" dirty="0">
                <a:solidFill>
                  <a:srgbClr val="535C60"/>
                </a:solidFill>
                <a:latin typeface="Arial" panose="020B0604020202020204" pitchFamily="34" charset="0"/>
                <a:cs typeface="Arial" panose="020B0604020202020204" pitchFamily="34" charset="0"/>
              </a:rPr>
              <a:t>Son las exigencias que establecen las leyes sobre la forma que debe revestir la sentencia.</a:t>
            </a:r>
          </a:p>
          <a:p>
            <a:pPr marL="800100" lvl="1" indent="-342900">
              <a:buFont typeface="Wingdings" panose="05000000000000000000" pitchFamily="2" charset="2"/>
              <a:buChar char="Ø"/>
            </a:pPr>
            <a:r>
              <a:rPr lang="es-MX" sz="1600" b="1" dirty="0">
                <a:solidFill>
                  <a:srgbClr val="535C60"/>
                </a:solidFill>
                <a:latin typeface="Arial" panose="020B0604020202020204" pitchFamily="34" charset="0"/>
                <a:cs typeface="Arial" panose="020B0604020202020204" pitchFamily="34" charset="0"/>
              </a:rPr>
              <a:t>Ser clara</a:t>
            </a:r>
          </a:p>
          <a:p>
            <a:pPr marL="800100" lvl="1" indent="-342900">
              <a:buFont typeface="Wingdings" panose="05000000000000000000" pitchFamily="2" charset="2"/>
              <a:buChar char="Ø"/>
            </a:pPr>
            <a:r>
              <a:rPr lang="es-MX" sz="1600" b="1" dirty="0">
                <a:solidFill>
                  <a:srgbClr val="535C60"/>
                </a:solidFill>
                <a:latin typeface="Arial" panose="020B0604020202020204" pitchFamily="34" charset="0"/>
                <a:cs typeface="Arial" panose="020B0604020202020204" pitchFamily="34" charset="0"/>
              </a:rPr>
              <a:t>Precisa</a:t>
            </a:r>
          </a:p>
          <a:p>
            <a:pPr marL="800100" lvl="1" indent="-342900">
              <a:buFont typeface="Wingdings" panose="05000000000000000000" pitchFamily="2" charset="2"/>
              <a:buChar char="Ø"/>
            </a:pPr>
            <a:r>
              <a:rPr lang="es-MX" sz="1600" b="1" dirty="0">
                <a:solidFill>
                  <a:srgbClr val="535C60"/>
                </a:solidFill>
                <a:latin typeface="Arial" panose="020B0604020202020204" pitchFamily="34" charset="0"/>
                <a:cs typeface="Arial" panose="020B0604020202020204" pitchFamily="34" charset="0"/>
              </a:rPr>
              <a:t>Utilizar lenguaje sencillo y claro</a:t>
            </a:r>
          </a:p>
          <a:p>
            <a:pPr marL="800100" lvl="1" indent="-342900">
              <a:buFont typeface="Wingdings" panose="05000000000000000000" pitchFamily="2" charset="2"/>
              <a:buChar char="Ø"/>
            </a:pPr>
            <a:r>
              <a:rPr lang="es-MX" sz="1600" b="1" dirty="0">
                <a:solidFill>
                  <a:srgbClr val="535C60"/>
                </a:solidFill>
                <a:latin typeface="Arial" panose="020B0604020202020204" pitchFamily="34" charset="0"/>
                <a:cs typeface="Arial" panose="020B0604020202020204" pitchFamily="34" charset="0"/>
              </a:rPr>
              <a:t>Evitar transcripciones innecesarias</a:t>
            </a:r>
          </a:p>
          <a:p>
            <a:pPr marL="800100" lvl="1" indent="-342900">
              <a:buFont typeface="Wingdings" panose="05000000000000000000" pitchFamily="2" charset="2"/>
              <a:buChar char="Ø"/>
            </a:pPr>
            <a:endParaRPr lang="es-MX" sz="2800" b="1" dirty="0">
              <a:solidFill>
                <a:srgbClr val="5F64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800" b="1" dirty="0">
                <a:solidFill>
                  <a:srgbClr val="5F643E"/>
                </a:solidFill>
                <a:latin typeface="Arial" panose="020B0604020202020204" pitchFamily="34" charset="0"/>
                <a:cs typeface="Arial" panose="020B0604020202020204" pitchFamily="34" charset="0"/>
              </a:rPr>
              <a:t>SUSTANCIALES O INTERNOS</a:t>
            </a:r>
          </a:p>
          <a:p>
            <a:r>
              <a:rPr lang="es-MX" sz="2000" b="1" dirty="0">
                <a:solidFill>
                  <a:srgbClr val="5F643E"/>
                </a:solidFill>
                <a:latin typeface="Arial" panose="020B0604020202020204" pitchFamily="34" charset="0"/>
                <a:cs typeface="Arial" panose="020B0604020202020204" pitchFamily="34" charset="0"/>
              </a:rPr>
              <a:t>Conciernen ya no al documento si no al acto mismo de la sentencia.</a:t>
            </a:r>
          </a:p>
          <a:p>
            <a:pPr marL="914400" lvl="1" indent="-457200">
              <a:buFont typeface="Wingdings" panose="05000000000000000000" pitchFamily="2" charset="2"/>
              <a:buChar char="Ø"/>
            </a:pPr>
            <a:r>
              <a:rPr lang="es-MX" sz="1400" b="1" dirty="0">
                <a:solidFill>
                  <a:srgbClr val="5F643E"/>
                </a:solidFill>
                <a:latin typeface="Arial" panose="020B0604020202020204" pitchFamily="34" charset="0"/>
                <a:cs typeface="Arial" panose="020B0604020202020204" pitchFamily="34" charset="0"/>
              </a:rPr>
              <a:t>Congruente con las promociones de las partes, resolviendo lo que en ellas hubieren pedido</a:t>
            </a:r>
          </a:p>
          <a:p>
            <a:pPr marL="914400" lvl="1" indent="-457200">
              <a:buFont typeface="Wingdings" panose="05000000000000000000" pitchFamily="2" charset="2"/>
              <a:buChar char="Ø"/>
            </a:pPr>
            <a:r>
              <a:rPr lang="es-MX" sz="1400" b="1" dirty="0">
                <a:solidFill>
                  <a:srgbClr val="5F643E"/>
                </a:solidFill>
                <a:latin typeface="Arial" panose="020B0604020202020204" pitchFamily="34" charset="0"/>
                <a:cs typeface="Arial" panose="020B0604020202020204" pitchFamily="34" charset="0"/>
              </a:rPr>
              <a:t>Exhaustivas</a:t>
            </a:r>
          </a:p>
        </p:txBody>
      </p:sp>
    </p:spTree>
    <p:extLst>
      <p:ext uri="{BB962C8B-B14F-4D97-AF65-F5344CB8AC3E}">
        <p14:creationId xmlns:p14="http://schemas.microsoft.com/office/powerpoint/2010/main" val="354768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adroTexto 69"/>
          <p:cNvSpPr txBox="1"/>
          <p:nvPr/>
        </p:nvSpPr>
        <p:spPr>
          <a:xfrm>
            <a:off x="206110" y="180928"/>
            <a:ext cx="3031869" cy="1754326"/>
          </a:xfrm>
          <a:prstGeom prst="rect">
            <a:avLst/>
          </a:prstGeom>
          <a:noFill/>
        </p:spPr>
        <p:txBody>
          <a:bodyPr wrap="square" rtlCol="0">
            <a:spAutoFit/>
          </a:bodyPr>
          <a:lstStyle/>
          <a:p>
            <a:pPr algn="ctr"/>
            <a:r>
              <a:rPr lang="es-MX" sz="3600" b="1" dirty="0">
                <a:solidFill>
                  <a:srgbClr val="949D61"/>
                </a:solidFill>
                <a:latin typeface="Bebas Neue" panose="020B0606020202050201" pitchFamily="34" charset="0"/>
                <a:cs typeface="Gisha" panose="020B0502040204020203" pitchFamily="34" charset="-79"/>
              </a:rPr>
              <a:t>CONTENIDO DE SENTENCIAS </a:t>
            </a:r>
          </a:p>
          <a:p>
            <a:pPr algn="ctr"/>
            <a:r>
              <a:rPr lang="es-MX" sz="3600" b="1" dirty="0">
                <a:solidFill>
                  <a:srgbClr val="949D61"/>
                </a:solidFill>
                <a:latin typeface="Bebas Neue" panose="020B0606020202050201" pitchFamily="34" charset="0"/>
                <a:cs typeface="Gisha" panose="020B0502040204020203" pitchFamily="34" charset="-79"/>
              </a:rPr>
              <a:t>ARTÍCULO 207 LGRA</a:t>
            </a:r>
            <a:endParaRPr lang="es-ES_tradnl" sz="3200" b="1" dirty="0">
              <a:solidFill>
                <a:srgbClr val="535C60"/>
              </a:solidFill>
              <a:latin typeface="Bebas Neue" panose="020B0606020202050201" pitchFamily="34" charset="0"/>
              <a:cs typeface="Gisha" panose="020B0502040204020203" pitchFamily="34" charset="-79"/>
            </a:endParaRPr>
          </a:p>
        </p:txBody>
      </p:sp>
      <p:sp>
        <p:nvSpPr>
          <p:cNvPr id="71" name="CuadroTexto 70"/>
          <p:cNvSpPr txBox="1"/>
          <p:nvPr/>
        </p:nvSpPr>
        <p:spPr>
          <a:xfrm>
            <a:off x="2994992" y="131287"/>
            <a:ext cx="1789044" cy="1077218"/>
          </a:xfrm>
          <a:prstGeom prst="rect">
            <a:avLst/>
          </a:prstGeom>
          <a:noFill/>
          <a:ln w="38100">
            <a:solidFill>
              <a:srgbClr val="535C60"/>
            </a:solidFill>
          </a:ln>
        </p:spPr>
        <p:txBody>
          <a:bodyPr wrap="square" rtlCol="0">
            <a:spAutoFit/>
          </a:bodyPr>
          <a:lstStyle/>
          <a:p>
            <a:pPr algn="ctr"/>
            <a:r>
              <a:rPr lang="es-MX" sz="1600" dirty="0">
                <a:solidFill>
                  <a:srgbClr val="535C60"/>
                </a:solidFill>
                <a:latin typeface="Arial" panose="020B0604020202020204" pitchFamily="34" charset="0"/>
                <a:cs typeface="Arial" panose="020B0604020202020204" pitchFamily="34" charset="0"/>
              </a:rPr>
              <a:t>Lugar, fecha y Autoridad resolutora correspondiente; </a:t>
            </a:r>
            <a:endParaRPr lang="es-ES" sz="1600" dirty="0">
              <a:solidFill>
                <a:srgbClr val="535C60"/>
              </a:solidFill>
              <a:latin typeface="Arial" panose="020B0604020202020204" pitchFamily="34" charset="0"/>
              <a:cs typeface="Arial" panose="020B0604020202020204" pitchFamily="34" charset="0"/>
            </a:endParaRPr>
          </a:p>
        </p:txBody>
      </p:sp>
      <p:sp>
        <p:nvSpPr>
          <p:cNvPr id="80" name="CuadroTexto 79"/>
          <p:cNvSpPr txBox="1"/>
          <p:nvPr/>
        </p:nvSpPr>
        <p:spPr>
          <a:xfrm>
            <a:off x="7702840" y="234081"/>
            <a:ext cx="1898360" cy="584775"/>
          </a:xfrm>
          <a:prstGeom prst="rect">
            <a:avLst/>
          </a:prstGeom>
          <a:noFill/>
          <a:ln w="38100">
            <a:solidFill>
              <a:srgbClr val="C8C67A"/>
            </a:solidFill>
          </a:ln>
        </p:spPr>
        <p:txBody>
          <a:bodyPr wrap="square" rtlCol="0">
            <a:spAutoFit/>
          </a:bodyPr>
          <a:lstStyle/>
          <a:p>
            <a:pPr algn="ctr"/>
            <a:r>
              <a:rPr lang="es-MX" sz="1600" dirty="0">
                <a:solidFill>
                  <a:srgbClr val="535C60"/>
                </a:solidFill>
                <a:latin typeface="Arial" panose="020B0604020202020204" pitchFamily="34" charset="0"/>
                <a:cs typeface="Arial" panose="020B0604020202020204" pitchFamily="34" charset="0"/>
              </a:rPr>
              <a:t>Los antecedentes del caso; </a:t>
            </a:r>
            <a:endParaRPr lang="es-ES" sz="1600" dirty="0">
              <a:solidFill>
                <a:srgbClr val="535C60"/>
              </a:solidFill>
              <a:latin typeface="Arial" panose="020B0604020202020204" pitchFamily="34" charset="0"/>
              <a:cs typeface="Arial" panose="020B0604020202020204" pitchFamily="34" charset="0"/>
            </a:endParaRPr>
          </a:p>
        </p:txBody>
      </p:sp>
      <p:sp>
        <p:nvSpPr>
          <p:cNvPr id="81" name="CuadroTexto 80"/>
          <p:cNvSpPr txBox="1"/>
          <p:nvPr/>
        </p:nvSpPr>
        <p:spPr>
          <a:xfrm>
            <a:off x="4960501" y="180928"/>
            <a:ext cx="2565873" cy="1077218"/>
          </a:xfrm>
          <a:prstGeom prst="rect">
            <a:avLst/>
          </a:prstGeom>
          <a:noFill/>
          <a:ln w="38100">
            <a:solidFill>
              <a:srgbClr val="C8C67A"/>
            </a:solidFill>
          </a:ln>
        </p:spPr>
        <p:txBody>
          <a:bodyPr wrap="square" rtlCol="0">
            <a:spAutoFit/>
          </a:bodyPr>
          <a:lstStyle/>
          <a:p>
            <a:pPr algn="ctr"/>
            <a:r>
              <a:rPr lang="es-MX" sz="1600" b="1" dirty="0">
                <a:solidFill>
                  <a:srgbClr val="535C60"/>
                </a:solidFill>
                <a:latin typeface="Arial" panose="020B0604020202020204" pitchFamily="34" charset="0"/>
                <a:cs typeface="Arial" panose="020B0604020202020204" pitchFamily="34" charset="0"/>
              </a:rPr>
              <a:t> </a:t>
            </a:r>
            <a:r>
              <a:rPr lang="es-MX" sz="1600" dirty="0">
                <a:solidFill>
                  <a:srgbClr val="535C60"/>
                </a:solidFill>
                <a:latin typeface="Arial" panose="020B0604020202020204" pitchFamily="34" charset="0"/>
                <a:cs typeface="Arial" panose="020B0604020202020204" pitchFamily="34" charset="0"/>
              </a:rPr>
              <a:t>Los motivos y fundamentos que sostengan la competencia de la Autoridad resolutora;</a:t>
            </a:r>
          </a:p>
        </p:txBody>
      </p:sp>
      <p:sp>
        <p:nvSpPr>
          <p:cNvPr id="82" name="CuadroTexto 81"/>
          <p:cNvSpPr txBox="1"/>
          <p:nvPr/>
        </p:nvSpPr>
        <p:spPr>
          <a:xfrm>
            <a:off x="7996541" y="1412692"/>
            <a:ext cx="4077050" cy="3785652"/>
          </a:xfrm>
          <a:prstGeom prst="rect">
            <a:avLst/>
          </a:prstGeom>
          <a:noFill/>
          <a:ln w="38100">
            <a:solidFill>
              <a:srgbClr val="C8C67A"/>
            </a:solidFill>
          </a:ln>
        </p:spPr>
        <p:txBody>
          <a:bodyPr wrap="square" rtlCol="0">
            <a:spAutoFit/>
          </a:bodyPr>
          <a:lstStyle/>
          <a:p>
            <a:pPr algn="just"/>
            <a:r>
              <a:rPr lang="es-MX" sz="1600" dirty="0">
                <a:solidFill>
                  <a:srgbClr val="535C60"/>
                </a:solidFill>
                <a:latin typeface="Arial" panose="020B0604020202020204" pitchFamily="34" charset="0"/>
                <a:cs typeface="Arial" panose="020B0604020202020204" pitchFamily="34" charset="0"/>
              </a:rPr>
              <a:t>Las consideraciones lógico jurídicas que sirven de sustento para la emisión de la resolución. En el caso de que se hayan ocasionado daños y perjuicios a la Hacienda Pública Federal, local o municipal o al patrimonio de los entes públicos, se deberá señalar la existencia de la relación de causalidad entre la conducta calificada como Falta administrativa grave o Falta de particulares y la lesión producida; la valoración del daño o perjuicio causado; así como la determinación del monto de la indemnización, explicitando los criterios utilizados para su cuantificación; </a:t>
            </a:r>
          </a:p>
        </p:txBody>
      </p:sp>
      <p:sp>
        <p:nvSpPr>
          <p:cNvPr id="83" name="CuadroTexto 82"/>
          <p:cNvSpPr txBox="1"/>
          <p:nvPr/>
        </p:nvSpPr>
        <p:spPr>
          <a:xfrm>
            <a:off x="173385" y="3628609"/>
            <a:ext cx="2963180" cy="1815882"/>
          </a:xfrm>
          <a:prstGeom prst="rect">
            <a:avLst/>
          </a:prstGeom>
          <a:noFill/>
          <a:ln w="38100">
            <a:solidFill>
              <a:srgbClr val="C8C67A"/>
            </a:solidFill>
          </a:ln>
        </p:spPr>
        <p:txBody>
          <a:bodyPr wrap="square" rtlCol="0">
            <a:spAutoFit/>
          </a:bodyPr>
          <a:lstStyle/>
          <a:p>
            <a:pPr algn="just"/>
            <a:r>
              <a:rPr lang="es-MX" sz="1600" dirty="0">
                <a:solidFill>
                  <a:srgbClr val="535C60"/>
                </a:solidFill>
                <a:latin typeface="Arial" panose="020B0604020202020204" pitchFamily="34" charset="0"/>
                <a:cs typeface="Arial" panose="020B0604020202020204" pitchFamily="34" charset="0"/>
              </a:rPr>
              <a:t>La determinación de la sanción para el servidor público que haya sido declarado plenamente responsable o particular vinculado en la comisión de la Falta administrativa grave; </a:t>
            </a:r>
          </a:p>
        </p:txBody>
      </p:sp>
      <p:sp>
        <p:nvSpPr>
          <p:cNvPr id="84" name="CuadroTexto 83"/>
          <p:cNvSpPr txBox="1"/>
          <p:nvPr/>
        </p:nvSpPr>
        <p:spPr>
          <a:xfrm>
            <a:off x="3462991" y="1420654"/>
            <a:ext cx="4077050" cy="3046988"/>
          </a:xfrm>
          <a:prstGeom prst="rect">
            <a:avLst/>
          </a:prstGeom>
          <a:noFill/>
          <a:ln w="38100">
            <a:solidFill>
              <a:srgbClr val="C8C67A"/>
            </a:solidFill>
          </a:ln>
        </p:spPr>
        <p:txBody>
          <a:bodyPr wrap="square" rtlCol="0">
            <a:spAutoFit/>
          </a:bodyPr>
          <a:lstStyle/>
          <a:p>
            <a:pPr algn="just"/>
            <a:r>
              <a:rPr lang="es-MX" sz="1600" dirty="0">
                <a:solidFill>
                  <a:srgbClr val="535C60"/>
                </a:solidFill>
                <a:latin typeface="Arial" panose="020B0604020202020204" pitchFamily="34" charset="0"/>
                <a:cs typeface="Arial" panose="020B0604020202020204" pitchFamily="34" charset="0"/>
              </a:rPr>
              <a:t>El relativo a la existencia o inexistencia de los hechos que la ley señale como Falta administrativa grave o Falta de particulares y, en su caso, la responsabilidad plena del servidor público o particular vinculado con dichas faltas. Cuando derivado del conocimiento del asunto, la Autoridad resolutora advierta la probable comisión de Faltas administrativas, imputables a otra u otras personas, podrá ordenar en su fallo que las autoridades investigadoras inicien la investigación correspondiente;</a:t>
            </a:r>
            <a:endParaRPr lang="es-ES" sz="1600" dirty="0">
              <a:solidFill>
                <a:srgbClr val="535C60"/>
              </a:solidFill>
              <a:latin typeface="Arial" panose="020B0604020202020204" pitchFamily="34" charset="0"/>
              <a:cs typeface="Arial" panose="020B0604020202020204" pitchFamily="34" charset="0"/>
            </a:endParaRPr>
          </a:p>
        </p:txBody>
      </p:sp>
      <p:sp>
        <p:nvSpPr>
          <p:cNvPr id="85" name="CuadroTexto 84"/>
          <p:cNvSpPr txBox="1"/>
          <p:nvPr/>
        </p:nvSpPr>
        <p:spPr>
          <a:xfrm>
            <a:off x="648212" y="5707374"/>
            <a:ext cx="4077050" cy="830997"/>
          </a:xfrm>
          <a:prstGeom prst="rect">
            <a:avLst/>
          </a:prstGeom>
          <a:noFill/>
          <a:ln w="38100">
            <a:solidFill>
              <a:srgbClr val="C8C67A"/>
            </a:solidFill>
          </a:ln>
        </p:spPr>
        <p:txBody>
          <a:bodyPr wrap="square" rtlCol="0">
            <a:spAutoFit/>
          </a:bodyPr>
          <a:lstStyle/>
          <a:p>
            <a:pPr algn="ctr"/>
            <a:r>
              <a:rPr lang="es-MX" sz="1600" dirty="0">
                <a:solidFill>
                  <a:srgbClr val="535C60"/>
                </a:solidFill>
                <a:latin typeface="Arial" panose="020B0604020202020204" pitchFamily="34" charset="0"/>
                <a:cs typeface="Arial" panose="020B0604020202020204" pitchFamily="34" charset="0"/>
              </a:rPr>
              <a:t>Los puntos resolutivos, donde deberá precisarse la forma en que deberá cumplirse la resolución. </a:t>
            </a:r>
          </a:p>
        </p:txBody>
      </p:sp>
      <p:sp>
        <p:nvSpPr>
          <p:cNvPr id="87" name="CuadroTexto 86"/>
          <p:cNvSpPr txBox="1"/>
          <p:nvPr/>
        </p:nvSpPr>
        <p:spPr>
          <a:xfrm>
            <a:off x="3397540" y="4683516"/>
            <a:ext cx="4077050" cy="830997"/>
          </a:xfrm>
          <a:prstGeom prst="rect">
            <a:avLst/>
          </a:prstGeom>
          <a:noFill/>
          <a:ln w="38100">
            <a:solidFill>
              <a:srgbClr val="C8C67A"/>
            </a:solidFill>
          </a:ln>
        </p:spPr>
        <p:txBody>
          <a:bodyPr wrap="square" rtlCol="0">
            <a:spAutoFit/>
          </a:bodyPr>
          <a:lstStyle/>
          <a:p>
            <a:pPr algn="just"/>
            <a:r>
              <a:rPr lang="es-MX" sz="1600">
                <a:solidFill>
                  <a:srgbClr val="535C60"/>
                </a:solidFill>
                <a:latin typeface="Arial" panose="020B0604020202020204" pitchFamily="34" charset="0"/>
                <a:cs typeface="Arial" panose="020B0604020202020204" pitchFamily="34" charset="0"/>
              </a:rPr>
              <a:t>La existencia o inexistencia que en términos de esta Ley constituyen Faltas administrativas, y </a:t>
            </a:r>
            <a:endParaRPr lang="es-ES" sz="1600" dirty="0">
              <a:solidFill>
                <a:srgbClr val="535C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6EE5B23-FC0B-8C84-2589-09327D586D78}"/>
              </a:ext>
            </a:extLst>
          </p:cNvPr>
          <p:cNvSpPr txBox="1"/>
          <p:nvPr/>
        </p:nvSpPr>
        <p:spPr>
          <a:xfrm>
            <a:off x="9780965" y="223552"/>
            <a:ext cx="2292626" cy="1077218"/>
          </a:xfrm>
          <a:prstGeom prst="rect">
            <a:avLst/>
          </a:prstGeom>
          <a:noFill/>
          <a:ln w="38100">
            <a:solidFill>
              <a:srgbClr val="C8C67A"/>
            </a:solidFill>
          </a:ln>
        </p:spPr>
        <p:txBody>
          <a:bodyPr wrap="square" rtlCol="0">
            <a:spAutoFit/>
          </a:bodyPr>
          <a:lstStyle/>
          <a:p>
            <a:pPr algn="ctr"/>
            <a:r>
              <a:rPr lang="es-MX" sz="1600" dirty="0">
                <a:solidFill>
                  <a:srgbClr val="535C60"/>
                </a:solidFill>
                <a:latin typeface="Arial" panose="020B0604020202020204" pitchFamily="34" charset="0"/>
                <a:cs typeface="Arial" panose="020B0604020202020204" pitchFamily="34" charset="0"/>
              </a:rPr>
              <a:t>La fijación clara y precisa de los hechos controvertidos por las partes;</a:t>
            </a:r>
            <a:endParaRPr lang="es-ES" sz="1600" dirty="0">
              <a:solidFill>
                <a:srgbClr val="535C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42E142D-01C5-DB70-54B7-B72023E93673}"/>
              </a:ext>
            </a:extLst>
          </p:cNvPr>
          <p:cNvSpPr txBox="1"/>
          <p:nvPr/>
        </p:nvSpPr>
        <p:spPr>
          <a:xfrm>
            <a:off x="1088363" y="1875270"/>
            <a:ext cx="1898360" cy="1323439"/>
          </a:xfrm>
          <a:prstGeom prst="rect">
            <a:avLst/>
          </a:prstGeom>
          <a:noFill/>
          <a:ln w="38100">
            <a:solidFill>
              <a:srgbClr val="C8C67A"/>
            </a:solidFill>
          </a:ln>
        </p:spPr>
        <p:txBody>
          <a:bodyPr wrap="square" rtlCol="0">
            <a:spAutoFit/>
          </a:bodyPr>
          <a:lstStyle/>
          <a:p>
            <a:pPr algn="ctr"/>
            <a:r>
              <a:rPr lang="es-MX" sz="1600" dirty="0">
                <a:solidFill>
                  <a:srgbClr val="535C60"/>
                </a:solidFill>
                <a:latin typeface="Arial" panose="020B0604020202020204" pitchFamily="34" charset="0"/>
                <a:cs typeface="Arial" panose="020B0604020202020204" pitchFamily="34" charset="0"/>
              </a:rPr>
              <a:t>La valoración de las pruebas admitidas y desahogadas; </a:t>
            </a:r>
          </a:p>
          <a:p>
            <a:pPr algn="ctr"/>
            <a:endParaRPr lang="es-ES" sz="1600" dirty="0">
              <a:solidFill>
                <a:srgbClr val="535C60"/>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A9778BB-292D-3509-0F9A-99D8EB288CEF}"/>
              </a:ext>
            </a:extLst>
          </p:cNvPr>
          <p:cNvSpPr/>
          <p:nvPr/>
        </p:nvSpPr>
        <p:spPr>
          <a:xfrm>
            <a:off x="5104263" y="5707374"/>
            <a:ext cx="6914352" cy="969698"/>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0474B0D1-4D0A-3419-5504-7C6DF89E29A7}"/>
              </a:ext>
            </a:extLst>
          </p:cNvPr>
          <p:cNvSpPr txBox="1"/>
          <p:nvPr/>
        </p:nvSpPr>
        <p:spPr>
          <a:xfrm>
            <a:off x="5240740" y="5792180"/>
            <a:ext cx="6687403" cy="830997"/>
          </a:xfrm>
          <a:prstGeom prst="rect">
            <a:avLst/>
          </a:prstGeom>
          <a:noFill/>
        </p:spPr>
        <p:txBody>
          <a:bodyPr wrap="square" rtlCol="0">
            <a:spAutoFit/>
          </a:bodyPr>
          <a:lstStyle/>
          <a:p>
            <a:pPr algn="just"/>
            <a:r>
              <a:rPr lang="es-MX" sz="1600" dirty="0">
                <a:solidFill>
                  <a:schemeClr val="bg1"/>
                </a:solidFill>
              </a:rPr>
              <a:t>En faltas graves, la emisión de la resolución es 30 días hábiles después de cerrada la instrucción del procedimiento, plazo que podrá ampliarse por otros 30 días hábiles más cuando la complejidad del asunto lo requiera.</a:t>
            </a:r>
            <a:endParaRPr lang="es-MX" dirty="0">
              <a:solidFill>
                <a:schemeClr val="bg1"/>
              </a:solidFill>
            </a:endParaRPr>
          </a:p>
        </p:txBody>
      </p:sp>
    </p:spTree>
    <p:extLst>
      <p:ext uri="{BB962C8B-B14F-4D97-AF65-F5344CB8AC3E}">
        <p14:creationId xmlns:p14="http://schemas.microsoft.com/office/powerpoint/2010/main" val="225422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284" y="0"/>
            <a:ext cx="9164945" cy="6803427"/>
          </a:xfrm>
          <a:prstGeom prst="rect">
            <a:avLst/>
          </a:prstGeom>
        </p:spPr>
      </p:pic>
    </p:spTree>
    <p:extLst>
      <p:ext uri="{BB962C8B-B14F-4D97-AF65-F5344CB8AC3E}">
        <p14:creationId xmlns:p14="http://schemas.microsoft.com/office/powerpoint/2010/main" val="204545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54228" y="1286189"/>
            <a:ext cx="7717133" cy="4508592"/>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3051918" cy="2123658"/>
          </a:xfrm>
          <a:prstGeom prst="rect">
            <a:avLst/>
          </a:prstGeom>
          <a:noFill/>
        </p:spPr>
        <p:txBody>
          <a:bodyPr wrap="square" rtlCol="0">
            <a:spAutoFit/>
          </a:bodyPr>
          <a:lstStyle/>
          <a:p>
            <a:pPr algn="ctr"/>
            <a:r>
              <a:rPr lang="es-ES_tradnl" sz="4400" b="1" dirty="0">
                <a:solidFill>
                  <a:srgbClr val="949D61"/>
                </a:solidFill>
                <a:latin typeface="Bebas Neue" panose="020B0606020202050201" pitchFamily="34" charset="0"/>
                <a:cs typeface="Gisha" panose="020B0502040204020203" pitchFamily="34" charset="-79"/>
              </a:rPr>
              <a:t>Artículo</a:t>
            </a:r>
          </a:p>
          <a:p>
            <a:pPr algn="ctr"/>
            <a:r>
              <a:rPr lang="es-ES_tradnl" sz="4400" b="1" dirty="0">
                <a:solidFill>
                  <a:srgbClr val="949D61"/>
                </a:solidFill>
                <a:latin typeface="Bebas Neue" panose="020B0606020202050201" pitchFamily="34" charset="0"/>
                <a:cs typeface="Gisha" panose="020B0502040204020203" pitchFamily="34" charset="-79"/>
              </a:rPr>
              <a:t>196</a:t>
            </a:r>
          </a:p>
          <a:p>
            <a:pPr algn="ctr"/>
            <a:r>
              <a:rPr lang="es-ES_tradnl" sz="4400" b="1" dirty="0">
                <a:solidFill>
                  <a:srgbClr val="949D61"/>
                </a:solidFill>
                <a:latin typeface="Bebas Neue" panose="020B0606020202050201" pitchFamily="34" charset="0"/>
                <a:cs typeface="Gisha" panose="020B0502040204020203" pitchFamily="34" charset="-79"/>
              </a:rPr>
              <a:t>LGRA</a:t>
            </a:r>
            <a:endParaRPr lang="es-ES_tradnl" sz="4400" b="1"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1350355" y="1708220"/>
            <a:ext cx="1160641" cy="9513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2" name="Imagen 1">
            <a:extLst>
              <a:ext uri="{FF2B5EF4-FFF2-40B4-BE49-F238E27FC236}">
                <a16:creationId xmlns:a16="http://schemas.microsoft.com/office/drawing/2014/main" id="{220418C9-810C-6393-C860-7AE6F0540D66}"/>
              </a:ext>
            </a:extLst>
          </p:cNvPr>
          <p:cNvPicPr>
            <a:picLocks noChangeAspect="1"/>
          </p:cNvPicPr>
          <p:nvPr/>
        </p:nvPicPr>
        <p:blipFill rotWithShape="1">
          <a:blip r:embed="rId2">
            <a:duotone>
              <a:prstClr val="black"/>
              <a:schemeClr val="accent4">
                <a:tint val="45000"/>
                <a:satMod val="400000"/>
              </a:schemeClr>
            </a:duotone>
          </a:blip>
          <a:srcRect b="12796"/>
          <a:stretch/>
        </p:blipFill>
        <p:spPr>
          <a:xfrm>
            <a:off x="4154228" y="1207995"/>
            <a:ext cx="7501197" cy="4508592"/>
          </a:xfrm>
          <a:prstGeom prst="rect">
            <a:avLst/>
          </a:prstGeom>
        </p:spPr>
      </p:pic>
    </p:spTree>
    <p:extLst>
      <p:ext uri="{BB962C8B-B14F-4D97-AF65-F5344CB8AC3E}">
        <p14:creationId xmlns:p14="http://schemas.microsoft.com/office/powerpoint/2010/main" val="37662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54228" y="1286189"/>
            <a:ext cx="7717133" cy="4508592"/>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3051918" cy="2123658"/>
          </a:xfrm>
          <a:prstGeom prst="rect">
            <a:avLst/>
          </a:prstGeom>
          <a:noFill/>
        </p:spPr>
        <p:txBody>
          <a:bodyPr wrap="square" rtlCol="0">
            <a:spAutoFit/>
          </a:bodyPr>
          <a:lstStyle/>
          <a:p>
            <a:pPr algn="ctr"/>
            <a:r>
              <a:rPr lang="es-ES_tradnl" sz="4400" b="1" dirty="0">
                <a:solidFill>
                  <a:srgbClr val="949D61"/>
                </a:solidFill>
                <a:latin typeface="Bebas Neue" panose="020B0606020202050201" pitchFamily="34" charset="0"/>
                <a:cs typeface="Gisha" panose="020B0502040204020203" pitchFamily="34" charset="-79"/>
              </a:rPr>
              <a:t>Artículo</a:t>
            </a:r>
          </a:p>
          <a:p>
            <a:pPr algn="ctr"/>
            <a:r>
              <a:rPr lang="es-ES_tradnl" sz="4400" b="1" dirty="0">
                <a:solidFill>
                  <a:srgbClr val="949D61"/>
                </a:solidFill>
                <a:latin typeface="Bebas Neue" panose="020B0606020202050201" pitchFamily="34" charset="0"/>
                <a:cs typeface="Gisha" panose="020B0502040204020203" pitchFamily="34" charset="-79"/>
              </a:rPr>
              <a:t>197</a:t>
            </a:r>
          </a:p>
          <a:p>
            <a:pPr algn="ctr"/>
            <a:r>
              <a:rPr lang="es-ES_tradnl" sz="4400" b="1" dirty="0">
                <a:solidFill>
                  <a:srgbClr val="949D61"/>
                </a:solidFill>
                <a:latin typeface="Bebas Neue" panose="020B0606020202050201" pitchFamily="34" charset="0"/>
                <a:cs typeface="Gisha" panose="020B0502040204020203" pitchFamily="34" charset="-79"/>
              </a:rPr>
              <a:t>LGRA</a:t>
            </a:r>
            <a:endParaRPr lang="es-ES_tradnl" sz="4400" b="1"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1350355" y="1708220"/>
            <a:ext cx="1160641" cy="9513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3" name="Imagen 2">
            <a:extLst>
              <a:ext uri="{FF2B5EF4-FFF2-40B4-BE49-F238E27FC236}">
                <a16:creationId xmlns:a16="http://schemas.microsoft.com/office/drawing/2014/main" id="{EECE917E-583F-E07B-4A9A-DC43BC8F71F7}"/>
              </a:ext>
            </a:extLst>
          </p:cNvPr>
          <p:cNvPicPr>
            <a:picLocks noChangeAspect="1"/>
          </p:cNvPicPr>
          <p:nvPr/>
        </p:nvPicPr>
        <p:blipFill rotWithShape="1">
          <a:blip r:embed="rId2">
            <a:duotone>
              <a:prstClr val="black"/>
              <a:schemeClr val="accent4">
                <a:tint val="45000"/>
                <a:satMod val="400000"/>
              </a:schemeClr>
            </a:duotone>
          </a:blip>
          <a:srcRect b="14756"/>
          <a:stretch/>
        </p:blipFill>
        <p:spPr>
          <a:xfrm>
            <a:off x="4242124" y="1063219"/>
            <a:ext cx="7717133" cy="4967694"/>
          </a:xfrm>
          <a:prstGeom prst="rect">
            <a:avLst/>
          </a:prstGeom>
        </p:spPr>
      </p:pic>
    </p:spTree>
    <p:extLst>
      <p:ext uri="{BB962C8B-B14F-4D97-AF65-F5344CB8AC3E}">
        <p14:creationId xmlns:p14="http://schemas.microsoft.com/office/powerpoint/2010/main" val="125713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Entrada de lápiz 5">
                <a:extLst>
                  <a:ext uri="{FF2B5EF4-FFF2-40B4-BE49-F238E27FC236}">
                    <a16:creationId xmlns:a16="http://schemas.microsoft.com/office/drawing/2014/main" id="{77479EE2-0598-B67A-035A-8430DB18AF25}"/>
                  </a:ext>
                </a:extLst>
              </p14:cNvPr>
              <p14:cNvContentPartPr/>
              <p14:nvPr/>
            </p14:nvContentPartPr>
            <p14:xfrm>
              <a:off x="4080315" y="2578180"/>
              <a:ext cx="2731320" cy="99720"/>
            </p14:xfrm>
          </p:contentPart>
        </mc:Choice>
        <mc:Fallback xmlns="">
          <p:pic>
            <p:nvPicPr>
              <p:cNvPr id="6" name="Entrada de lápiz 5">
                <a:extLst>
                  <a:ext uri="{FF2B5EF4-FFF2-40B4-BE49-F238E27FC236}">
                    <a16:creationId xmlns:a16="http://schemas.microsoft.com/office/drawing/2014/main" id="{77479EE2-0598-B67A-035A-8430DB18AF25}"/>
                  </a:ext>
                </a:extLst>
              </p:cNvPr>
              <p:cNvPicPr/>
              <p:nvPr/>
            </p:nvPicPr>
            <p:blipFill>
              <a:blip r:embed="rId4"/>
              <a:stretch>
                <a:fillRect/>
              </a:stretch>
            </p:blipFill>
            <p:spPr>
              <a:xfrm>
                <a:off x="4026315" y="2470540"/>
                <a:ext cx="28389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trada de lápiz 6">
                <a:extLst>
                  <a:ext uri="{FF2B5EF4-FFF2-40B4-BE49-F238E27FC236}">
                    <a16:creationId xmlns:a16="http://schemas.microsoft.com/office/drawing/2014/main" id="{3B561BD4-1628-6506-C09A-FC28619A3D07}"/>
                  </a:ext>
                </a:extLst>
              </p14:cNvPr>
              <p14:cNvContentPartPr/>
              <p14:nvPr/>
            </p14:nvContentPartPr>
            <p14:xfrm>
              <a:off x="7560435" y="3370540"/>
              <a:ext cx="394560" cy="14040"/>
            </p14:xfrm>
          </p:contentPart>
        </mc:Choice>
        <mc:Fallback xmlns="">
          <p:pic>
            <p:nvPicPr>
              <p:cNvPr id="7" name="Entrada de lápiz 6">
                <a:extLst>
                  <a:ext uri="{FF2B5EF4-FFF2-40B4-BE49-F238E27FC236}">
                    <a16:creationId xmlns:a16="http://schemas.microsoft.com/office/drawing/2014/main" id="{3B561BD4-1628-6506-C09A-FC28619A3D07}"/>
                  </a:ext>
                </a:extLst>
              </p:cNvPr>
              <p:cNvPicPr/>
              <p:nvPr/>
            </p:nvPicPr>
            <p:blipFill>
              <a:blip r:embed="rId6"/>
              <a:stretch>
                <a:fillRect/>
              </a:stretch>
            </p:blipFill>
            <p:spPr>
              <a:xfrm>
                <a:off x="7506795" y="3262900"/>
                <a:ext cx="502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Entrada de lápiz 7">
                <a:extLst>
                  <a:ext uri="{FF2B5EF4-FFF2-40B4-BE49-F238E27FC236}">
                    <a16:creationId xmlns:a16="http://schemas.microsoft.com/office/drawing/2014/main" id="{23C85709-D758-6F1B-DE6F-D229B1DB31AF}"/>
                  </a:ext>
                </a:extLst>
              </p14:cNvPr>
              <p14:cNvContentPartPr/>
              <p14:nvPr/>
            </p14:nvContentPartPr>
            <p14:xfrm>
              <a:off x="3288315" y="4064980"/>
              <a:ext cx="2081880" cy="124920"/>
            </p14:xfrm>
          </p:contentPart>
        </mc:Choice>
        <mc:Fallback xmlns="">
          <p:pic>
            <p:nvPicPr>
              <p:cNvPr id="8" name="Entrada de lápiz 7">
                <a:extLst>
                  <a:ext uri="{FF2B5EF4-FFF2-40B4-BE49-F238E27FC236}">
                    <a16:creationId xmlns:a16="http://schemas.microsoft.com/office/drawing/2014/main" id="{23C85709-D758-6F1B-DE6F-D229B1DB31AF}"/>
                  </a:ext>
                </a:extLst>
              </p:cNvPr>
              <p:cNvPicPr/>
              <p:nvPr/>
            </p:nvPicPr>
            <p:blipFill>
              <a:blip r:embed="rId8"/>
              <a:stretch>
                <a:fillRect/>
              </a:stretch>
            </p:blipFill>
            <p:spPr>
              <a:xfrm>
                <a:off x="3234675" y="3956980"/>
                <a:ext cx="2189520" cy="340560"/>
              </a:xfrm>
              <a:prstGeom prst="rect">
                <a:avLst/>
              </a:prstGeom>
            </p:spPr>
          </p:pic>
        </mc:Fallback>
      </mc:AlternateContent>
      <p:pic>
        <p:nvPicPr>
          <p:cNvPr id="3" name="Marcador de contenido 2"/>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2299500" y="654963"/>
            <a:ext cx="7825402" cy="5791446"/>
          </a:xfrm>
        </p:spPr>
      </p:pic>
    </p:spTree>
    <p:extLst>
      <p:ext uri="{BB962C8B-B14F-4D97-AF65-F5344CB8AC3E}">
        <p14:creationId xmlns:p14="http://schemas.microsoft.com/office/powerpoint/2010/main" val="252769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2071" y="285176"/>
            <a:ext cx="8928629" cy="769441"/>
          </a:xfrm>
          <a:prstGeom prst="rect">
            <a:avLst/>
          </a:prstGeom>
          <a:noFill/>
        </p:spPr>
        <p:txBody>
          <a:bodyPr wrap="square" rtlCol="0">
            <a:spAutoFit/>
          </a:bodyPr>
          <a:lstStyle/>
          <a:p>
            <a:r>
              <a:rPr lang="es-MX" sz="4400" b="1" dirty="0">
                <a:solidFill>
                  <a:srgbClr val="949D61"/>
                </a:solidFill>
                <a:latin typeface="Bebas Neue" panose="020B0606020202050201" pitchFamily="34" charset="0"/>
                <a:cs typeface="Gisha" panose="020B0502040204020203" pitchFamily="34" charset="-79"/>
              </a:rPr>
              <a:t>SANCIONES A </a:t>
            </a:r>
            <a:r>
              <a:rPr lang="es-MX" sz="4400" b="1" dirty="0">
                <a:solidFill>
                  <a:srgbClr val="535C60"/>
                </a:solidFill>
                <a:latin typeface="Bebas Neue" panose="020B0606020202050201" pitchFamily="34" charset="0"/>
                <a:cs typeface="Gisha" panose="020B0502040204020203" pitchFamily="34" charset="-79"/>
              </a:rPr>
              <a:t>SERVIDORES PÚBLICOS</a:t>
            </a:r>
            <a:endParaRPr lang="es-ES_tradnl" sz="4400" b="1" dirty="0">
              <a:solidFill>
                <a:srgbClr val="535C60"/>
              </a:solidFill>
              <a:latin typeface="Bebas Neue" panose="020B0606020202050201" pitchFamily="34" charset="0"/>
              <a:cs typeface="Gisha" panose="020B0502040204020203" pitchFamily="34" charset="-79"/>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6924675" y="424582"/>
            <a:ext cx="52673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11" name="CuadroTexto 110"/>
          <p:cNvSpPr txBox="1"/>
          <p:nvPr/>
        </p:nvSpPr>
        <p:spPr>
          <a:xfrm>
            <a:off x="1313411" y="1097846"/>
            <a:ext cx="5000655" cy="1077218"/>
          </a:xfrm>
          <a:prstGeom prst="rect">
            <a:avLst/>
          </a:prstGeom>
          <a:noFill/>
        </p:spPr>
        <p:txBody>
          <a:bodyPr wrap="square" rtlCol="0">
            <a:spAutoFit/>
          </a:bodyPr>
          <a:lstStyle/>
          <a:p>
            <a:pPr algn="ctr"/>
            <a:endParaRPr lang="es-ES_tradnl" sz="3200" b="1" dirty="0">
              <a:solidFill>
                <a:srgbClr val="949D61"/>
              </a:solidFill>
              <a:latin typeface="Bebas Neue" panose="020B0606020202050201" pitchFamily="34" charset="0"/>
              <a:cs typeface="Gisha" panose="020B0502040204020203" pitchFamily="34" charset="-79"/>
            </a:endParaRPr>
          </a:p>
          <a:p>
            <a:pPr algn="ctr"/>
            <a:r>
              <a:rPr lang="es-ES_tradnl" sz="3200" b="1" dirty="0">
                <a:solidFill>
                  <a:srgbClr val="949D61"/>
                </a:solidFill>
                <a:latin typeface="Bebas Neue" panose="020B0606020202050201" pitchFamily="34" charset="0"/>
                <a:cs typeface="Gisha" panose="020B0502040204020203" pitchFamily="34" charset="-79"/>
              </a:rPr>
              <a:t>     FALTAS GRAVES</a:t>
            </a:r>
            <a:endParaRPr lang="es-ES_tradnl" sz="3200" b="1" dirty="0">
              <a:solidFill>
                <a:srgbClr val="949D61"/>
              </a:solidFill>
              <a:latin typeface="Bebas Neue" panose="020B0606020202050201" pitchFamily="34" charset="0"/>
              <a:cs typeface="Arial" panose="020B0604020202020204" pitchFamily="34" charset="0"/>
            </a:endParaRPr>
          </a:p>
        </p:txBody>
      </p:sp>
      <p:sp>
        <p:nvSpPr>
          <p:cNvPr id="112" name="CuadroTexto 111"/>
          <p:cNvSpPr txBox="1"/>
          <p:nvPr/>
        </p:nvSpPr>
        <p:spPr>
          <a:xfrm>
            <a:off x="7595445" y="1097846"/>
            <a:ext cx="3648818" cy="584775"/>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FALTAS NO GRAVES</a:t>
            </a:r>
            <a:endParaRPr lang="es-ES_tradnl" sz="3200" b="1" dirty="0">
              <a:solidFill>
                <a:srgbClr val="949D61"/>
              </a:solidFill>
              <a:latin typeface="Bebas Neue" panose="020B0606020202050201" pitchFamily="34" charset="0"/>
              <a:cs typeface="Arial" panose="020B0604020202020204" pitchFamily="34" charset="0"/>
            </a:endParaRPr>
          </a:p>
        </p:txBody>
      </p:sp>
      <p:sp>
        <p:nvSpPr>
          <p:cNvPr id="113" name="CuadroTexto 112"/>
          <p:cNvSpPr txBox="1"/>
          <p:nvPr/>
        </p:nvSpPr>
        <p:spPr>
          <a:xfrm>
            <a:off x="743765" y="1960355"/>
            <a:ext cx="5678308" cy="1923604"/>
          </a:xfrm>
          <a:prstGeom prst="rect">
            <a:avLst/>
          </a:prstGeom>
          <a:noFill/>
        </p:spPr>
        <p:txBody>
          <a:bodyPr wrap="square" rtlCol="0" anchor="ctr">
            <a:spAutoFit/>
          </a:bodyPr>
          <a:lstStyle/>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Suspensión</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Destitución</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Sanción económica</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Inhabilitación temporal</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Indemnización cuando se generen daños y perjuicios</a:t>
            </a:r>
          </a:p>
          <a:p>
            <a:pPr marL="114300" lvl="1">
              <a:buClr>
                <a:srgbClr val="B2AF49"/>
              </a:buClr>
            </a:pPr>
            <a:endParaRPr lang="es-MX" sz="1700" b="1" dirty="0">
              <a:solidFill>
                <a:srgbClr val="535C60"/>
              </a:solidFill>
              <a:latin typeface="Arial" panose="020B0604020202020204" pitchFamily="34" charset="0"/>
              <a:cs typeface="Arial" panose="020B0604020202020204" pitchFamily="34" charset="0"/>
            </a:endParaRPr>
          </a:p>
        </p:txBody>
      </p:sp>
      <p:sp>
        <p:nvSpPr>
          <p:cNvPr id="115" name="CuadroTexto 114"/>
          <p:cNvSpPr txBox="1"/>
          <p:nvPr/>
        </p:nvSpPr>
        <p:spPr>
          <a:xfrm>
            <a:off x="731756" y="4088586"/>
            <a:ext cx="5678308" cy="2446824"/>
          </a:xfrm>
          <a:prstGeom prst="rect">
            <a:avLst/>
          </a:prstGeom>
          <a:noFill/>
        </p:spPr>
        <p:txBody>
          <a:bodyPr wrap="square" rtlCol="0" anchor="ctr">
            <a:spAutoFit/>
          </a:bodyPr>
          <a:lstStyle/>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Se puede imponer más de una, si son compatibles y la gravedad de la falta así lo amerite.</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La suspensión puede ser de 30-90 días naturales</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La inhabilitación:</a:t>
            </a:r>
          </a:p>
          <a:p>
            <a:pPr marL="857250" lvl="2" indent="-285750">
              <a:buClr>
                <a:srgbClr val="B2AF49"/>
              </a:buClr>
              <a:buFont typeface="Courier New" panose="02070309020205020404" pitchFamily="49" charset="0"/>
              <a:buChar char="o"/>
            </a:pPr>
            <a:r>
              <a:rPr lang="es-MX" sz="1700" dirty="0">
                <a:solidFill>
                  <a:srgbClr val="535C60"/>
                </a:solidFill>
                <a:latin typeface="Arial" panose="020B0604020202020204" pitchFamily="34" charset="0"/>
                <a:cs typeface="Arial" panose="020B0604020202020204" pitchFamily="34" charset="0"/>
              </a:rPr>
              <a:t>1-10 años si la afectación no excede de 200 UMAS diarias</a:t>
            </a:r>
          </a:p>
          <a:p>
            <a:pPr marL="857250" lvl="2" indent="-285750">
              <a:buClr>
                <a:srgbClr val="B2AF49"/>
              </a:buClr>
              <a:buFont typeface="Courier New" panose="02070309020205020404" pitchFamily="49" charset="0"/>
              <a:buChar char="o"/>
            </a:pPr>
            <a:r>
              <a:rPr lang="es-MX" sz="1700" dirty="0">
                <a:solidFill>
                  <a:srgbClr val="535C60"/>
                </a:solidFill>
                <a:latin typeface="Arial" panose="020B0604020202020204" pitchFamily="34" charset="0"/>
                <a:cs typeface="Arial" panose="020B0604020202020204" pitchFamily="34" charset="0"/>
              </a:rPr>
              <a:t>10-20 años si excede ese límite</a:t>
            </a:r>
          </a:p>
          <a:p>
            <a:pPr marL="857250" lvl="2" indent="-285750">
              <a:buClr>
                <a:srgbClr val="B2AF49"/>
              </a:buClr>
              <a:buFont typeface="Courier New" panose="02070309020205020404" pitchFamily="49" charset="0"/>
              <a:buChar char="o"/>
            </a:pPr>
            <a:r>
              <a:rPr lang="es-MX" sz="1700" dirty="0">
                <a:solidFill>
                  <a:srgbClr val="535C60"/>
                </a:solidFill>
                <a:latin typeface="Arial" panose="020B0604020202020204" pitchFamily="34" charset="0"/>
                <a:cs typeface="Arial" panose="020B0604020202020204" pitchFamily="34" charset="0"/>
              </a:rPr>
              <a:t>3 meses a 1 año si no hay daño</a:t>
            </a:r>
          </a:p>
          <a:p>
            <a:pPr marL="114300" lvl="1">
              <a:buClr>
                <a:srgbClr val="B2AF49"/>
              </a:buClr>
            </a:pPr>
            <a:endParaRPr lang="es-MX" sz="1700" dirty="0">
              <a:solidFill>
                <a:srgbClr val="535C60"/>
              </a:solidFill>
              <a:latin typeface="Arial" panose="020B0604020202020204" pitchFamily="34" charset="0"/>
              <a:cs typeface="Arial" panose="020B0604020202020204" pitchFamily="34" charset="0"/>
            </a:endParaRPr>
          </a:p>
        </p:txBody>
      </p:sp>
      <p:sp>
        <p:nvSpPr>
          <p:cNvPr id="116" name="CuadroTexto 115"/>
          <p:cNvSpPr txBox="1"/>
          <p:nvPr/>
        </p:nvSpPr>
        <p:spPr>
          <a:xfrm>
            <a:off x="7314938" y="1958543"/>
            <a:ext cx="4057911" cy="1400383"/>
          </a:xfrm>
          <a:prstGeom prst="rect">
            <a:avLst/>
          </a:prstGeom>
          <a:noFill/>
        </p:spPr>
        <p:txBody>
          <a:bodyPr wrap="square" rtlCol="0" anchor="ctr">
            <a:spAutoFit/>
          </a:bodyPr>
          <a:lstStyle/>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Amonestación</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Suspensión</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Destitución</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Inhabilitación temporal</a:t>
            </a:r>
          </a:p>
          <a:p>
            <a:pPr marL="114300" lvl="1">
              <a:buClr>
                <a:srgbClr val="B2AF49"/>
              </a:buClr>
            </a:pPr>
            <a:endParaRPr lang="es-MX" sz="1700" b="1" dirty="0">
              <a:solidFill>
                <a:srgbClr val="535C60"/>
              </a:solidFill>
              <a:latin typeface="Arial" panose="020B0604020202020204" pitchFamily="34" charset="0"/>
              <a:cs typeface="Arial" panose="020B0604020202020204" pitchFamily="34" charset="0"/>
            </a:endParaRPr>
          </a:p>
        </p:txBody>
      </p:sp>
      <p:sp>
        <p:nvSpPr>
          <p:cNvPr id="117" name="CuadroTexto 116"/>
          <p:cNvSpPr txBox="1"/>
          <p:nvPr/>
        </p:nvSpPr>
        <p:spPr>
          <a:xfrm>
            <a:off x="7314939" y="3494267"/>
            <a:ext cx="4132524" cy="1661993"/>
          </a:xfrm>
          <a:prstGeom prst="rect">
            <a:avLst/>
          </a:prstGeom>
          <a:noFill/>
        </p:spPr>
        <p:txBody>
          <a:bodyPr wrap="square" rtlCol="0" anchor="ctr">
            <a:spAutoFit/>
          </a:bodyPr>
          <a:lstStyle/>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Se puede imponer más de una, si son compatibles y la gravedad de la falta así lo amerite.</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La suspensión puede ser de 1-3. días naturales.</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La inhabilitación de3 meses a 1 año.</a:t>
            </a:r>
          </a:p>
        </p:txBody>
      </p:sp>
      <p:grpSp>
        <p:nvGrpSpPr>
          <p:cNvPr id="118" name="Google Shape;2429;p82"/>
          <p:cNvGrpSpPr/>
          <p:nvPr/>
        </p:nvGrpSpPr>
        <p:grpSpPr>
          <a:xfrm rot="5400000">
            <a:off x="3189526" y="3696060"/>
            <a:ext cx="396949" cy="207665"/>
            <a:chOff x="4920150" y="1977875"/>
            <a:chExt cx="68525" cy="33800"/>
          </a:xfrm>
          <a:solidFill>
            <a:srgbClr val="535C60"/>
          </a:solidFill>
        </p:grpSpPr>
        <p:sp>
          <p:nvSpPr>
            <p:cNvPr id="143"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429;p82"/>
          <p:cNvGrpSpPr/>
          <p:nvPr/>
        </p:nvGrpSpPr>
        <p:grpSpPr>
          <a:xfrm rot="5400000">
            <a:off x="8922929" y="3206158"/>
            <a:ext cx="396949" cy="207665"/>
            <a:chOff x="4920150" y="1977875"/>
            <a:chExt cx="68525" cy="33800"/>
          </a:xfrm>
          <a:solidFill>
            <a:srgbClr val="535C60"/>
          </a:solidFill>
        </p:grpSpPr>
        <p:sp>
          <p:nvSpPr>
            <p:cNvPr id="147"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CuadroTexto 149"/>
          <p:cNvSpPr txBox="1"/>
          <p:nvPr/>
        </p:nvSpPr>
        <p:spPr>
          <a:xfrm>
            <a:off x="6314066" y="5460761"/>
            <a:ext cx="4132524" cy="1138773"/>
          </a:xfrm>
          <a:prstGeom prst="rect">
            <a:avLst/>
          </a:prstGeom>
          <a:noFill/>
        </p:spPr>
        <p:txBody>
          <a:bodyPr wrap="square" rtlCol="0" anchor="ctr">
            <a:spAutoFit/>
          </a:bodyPr>
          <a:lstStyle/>
          <a:p>
            <a:pPr marL="114300" lvl="1">
              <a:buClr>
                <a:srgbClr val="B2AF49"/>
              </a:buClr>
            </a:pPr>
            <a:r>
              <a:rPr lang="es-MX" sz="1700" dirty="0">
                <a:solidFill>
                  <a:srgbClr val="535C60"/>
                </a:solidFill>
                <a:latin typeface="Arial" panose="020B0604020202020204" pitchFamily="34" charset="0"/>
                <a:cs typeface="Arial" panose="020B0604020202020204" pitchFamily="34" charset="0"/>
              </a:rPr>
              <a:t>*Las sanciones previstas en la legislación estatal se encuentran homologadas con las de la Ley General (artículos 75, 78 y 79)</a:t>
            </a:r>
          </a:p>
        </p:txBody>
      </p:sp>
    </p:spTree>
    <p:extLst>
      <p:ext uri="{BB962C8B-B14F-4D97-AF65-F5344CB8AC3E}">
        <p14:creationId xmlns:p14="http://schemas.microsoft.com/office/powerpoint/2010/main" val="189235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2071" y="285176"/>
            <a:ext cx="8928629" cy="769441"/>
          </a:xfrm>
          <a:prstGeom prst="rect">
            <a:avLst/>
          </a:prstGeom>
          <a:noFill/>
        </p:spPr>
        <p:txBody>
          <a:bodyPr wrap="square" rtlCol="0">
            <a:spAutoFit/>
          </a:bodyPr>
          <a:lstStyle/>
          <a:p>
            <a:r>
              <a:rPr lang="es-MX" sz="4400" b="1" dirty="0">
                <a:solidFill>
                  <a:srgbClr val="949D61"/>
                </a:solidFill>
                <a:latin typeface="Bebas Neue" panose="020B0606020202050201" pitchFamily="34" charset="0"/>
                <a:cs typeface="Gisha" panose="020B0502040204020203" pitchFamily="34" charset="-79"/>
              </a:rPr>
              <a:t>SANCIONES A </a:t>
            </a:r>
            <a:r>
              <a:rPr lang="es-MX" sz="4400" b="1" dirty="0">
                <a:solidFill>
                  <a:srgbClr val="535C60"/>
                </a:solidFill>
                <a:latin typeface="Bebas Neue" panose="020B0606020202050201" pitchFamily="34" charset="0"/>
                <a:cs typeface="Gisha" panose="020B0502040204020203" pitchFamily="34" charset="-79"/>
              </a:rPr>
              <a:t>particulares</a:t>
            </a:r>
            <a:endParaRPr lang="es-ES_tradnl" sz="4400" b="1" dirty="0">
              <a:solidFill>
                <a:srgbClr val="535C60"/>
              </a:solidFill>
              <a:latin typeface="Bebas Neue" panose="020B0606020202050201" pitchFamily="34" charset="0"/>
              <a:cs typeface="Gisha" panose="020B0502040204020203" pitchFamily="34" charset="-79"/>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6924675" y="424582"/>
            <a:ext cx="52673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11" name="CuadroTexto 110"/>
          <p:cNvSpPr txBox="1"/>
          <p:nvPr/>
        </p:nvSpPr>
        <p:spPr>
          <a:xfrm>
            <a:off x="1862042" y="1097846"/>
            <a:ext cx="3051918" cy="584775"/>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Personas físicas</a:t>
            </a:r>
            <a:endParaRPr lang="es-ES_tradnl" sz="3200" b="1" dirty="0">
              <a:solidFill>
                <a:srgbClr val="949D61"/>
              </a:solidFill>
              <a:latin typeface="Bebas Neue" panose="020B0606020202050201" pitchFamily="34" charset="0"/>
              <a:cs typeface="Arial" panose="020B0604020202020204" pitchFamily="34" charset="0"/>
            </a:endParaRPr>
          </a:p>
        </p:txBody>
      </p:sp>
      <p:sp>
        <p:nvSpPr>
          <p:cNvPr id="112" name="CuadroTexto 111"/>
          <p:cNvSpPr txBox="1"/>
          <p:nvPr/>
        </p:nvSpPr>
        <p:spPr>
          <a:xfrm>
            <a:off x="7595444" y="1097846"/>
            <a:ext cx="3683743" cy="584775"/>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Personas morales</a:t>
            </a:r>
            <a:endParaRPr lang="es-ES_tradnl" sz="3200" b="1" dirty="0">
              <a:solidFill>
                <a:srgbClr val="949D61"/>
              </a:solidFill>
              <a:latin typeface="Bebas Neue" panose="020B0606020202050201" pitchFamily="34" charset="0"/>
              <a:cs typeface="Arial" panose="020B0604020202020204" pitchFamily="34" charset="0"/>
            </a:endParaRPr>
          </a:p>
        </p:txBody>
      </p:sp>
      <p:sp>
        <p:nvSpPr>
          <p:cNvPr id="113" name="CuadroTexto 112"/>
          <p:cNvSpPr txBox="1"/>
          <p:nvPr/>
        </p:nvSpPr>
        <p:spPr>
          <a:xfrm>
            <a:off x="731756" y="1680218"/>
            <a:ext cx="5678308" cy="1923604"/>
          </a:xfrm>
          <a:prstGeom prst="rect">
            <a:avLst/>
          </a:prstGeom>
          <a:noFill/>
        </p:spPr>
        <p:txBody>
          <a:bodyPr wrap="square" rtlCol="0" anchor="ctr">
            <a:spAutoFit/>
          </a:bodyPr>
          <a:lstStyle/>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Sanción económica</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Inhabilitación temporal para participar en adquisiciones, arrendamientos, obra pública, entre otras, de 3 meses a 8 años.</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Indemnización por  perjuicios ocasionados a la hacienda pública.</a:t>
            </a:r>
          </a:p>
          <a:p>
            <a:pPr marL="114300" lvl="1">
              <a:buClr>
                <a:srgbClr val="B2AF49"/>
              </a:buClr>
            </a:pPr>
            <a:endParaRPr lang="es-MX" sz="1700" b="1" dirty="0">
              <a:solidFill>
                <a:srgbClr val="535C60"/>
              </a:solidFill>
              <a:latin typeface="Arial" panose="020B0604020202020204" pitchFamily="34" charset="0"/>
              <a:cs typeface="Arial" panose="020B0604020202020204" pitchFamily="34" charset="0"/>
            </a:endParaRPr>
          </a:p>
        </p:txBody>
      </p:sp>
      <p:sp>
        <p:nvSpPr>
          <p:cNvPr id="115" name="CuadroTexto 114"/>
          <p:cNvSpPr txBox="1"/>
          <p:nvPr/>
        </p:nvSpPr>
        <p:spPr>
          <a:xfrm>
            <a:off x="2017631" y="3660036"/>
            <a:ext cx="4306969" cy="1138773"/>
          </a:xfrm>
          <a:prstGeom prst="rect">
            <a:avLst/>
          </a:prstGeom>
          <a:noFill/>
        </p:spPr>
        <p:txBody>
          <a:bodyPr wrap="square" rtlCol="0" anchor="ctr">
            <a:spAutoFit/>
          </a:bodyPr>
          <a:lstStyle/>
          <a:p>
            <a:pPr marL="114300" lvl="1">
              <a:buClr>
                <a:srgbClr val="B2AF49"/>
              </a:buClr>
            </a:pPr>
            <a:r>
              <a:rPr lang="es-MX" sz="1700" dirty="0">
                <a:solidFill>
                  <a:srgbClr val="535C60"/>
                </a:solidFill>
                <a:latin typeface="Arial" panose="020B0604020202020204" pitchFamily="34" charset="0"/>
                <a:cs typeface="Arial" panose="020B0604020202020204" pitchFamily="34" charset="0"/>
              </a:rPr>
              <a:t>Se podrá imponer más de una, si son compatibles y la gravedad de la falta así lo amerita.</a:t>
            </a:r>
          </a:p>
          <a:p>
            <a:pPr marL="114300" lvl="1">
              <a:buClr>
                <a:srgbClr val="B2AF49"/>
              </a:buClr>
            </a:pPr>
            <a:endParaRPr lang="es-MX" sz="1700" dirty="0">
              <a:solidFill>
                <a:srgbClr val="535C60"/>
              </a:solidFill>
              <a:latin typeface="Arial" panose="020B0604020202020204" pitchFamily="34" charset="0"/>
              <a:cs typeface="Arial" panose="020B0604020202020204" pitchFamily="34" charset="0"/>
            </a:endParaRPr>
          </a:p>
        </p:txBody>
      </p:sp>
      <p:sp>
        <p:nvSpPr>
          <p:cNvPr id="116" name="CuadroTexto 115"/>
          <p:cNvSpPr txBox="1"/>
          <p:nvPr/>
        </p:nvSpPr>
        <p:spPr>
          <a:xfrm>
            <a:off x="7314938" y="1642388"/>
            <a:ext cx="4184913" cy="2708434"/>
          </a:xfrm>
          <a:prstGeom prst="rect">
            <a:avLst/>
          </a:prstGeom>
          <a:noFill/>
        </p:spPr>
        <p:txBody>
          <a:bodyPr wrap="square" rtlCol="0" anchor="ctr">
            <a:spAutoFit/>
          </a:bodyPr>
          <a:lstStyle/>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Sanción económica</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Inhabilitación temporal para participar en adquisiciones, arrendamientos, obra pública, entre otras, de 3 meses a 10 años.</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Suspensión de Actividades.</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Disolución de la sociedad. </a:t>
            </a:r>
          </a:p>
          <a:p>
            <a:pPr lvl="1" indent="-342900">
              <a:buClr>
                <a:srgbClr val="B2AF49"/>
              </a:buClr>
              <a:buFont typeface="+mj-lt"/>
              <a:buAutoNum type="arabicPeriod"/>
            </a:pPr>
            <a:r>
              <a:rPr lang="es-MX" sz="1700" b="1" dirty="0">
                <a:solidFill>
                  <a:srgbClr val="535C60"/>
                </a:solidFill>
                <a:latin typeface="Arial" panose="020B0604020202020204" pitchFamily="34" charset="0"/>
                <a:cs typeface="Arial" panose="020B0604020202020204" pitchFamily="34" charset="0"/>
              </a:rPr>
              <a:t>Indemnización por  perjuicios ocasionados a la hacienda pública.</a:t>
            </a:r>
          </a:p>
        </p:txBody>
      </p:sp>
      <p:grpSp>
        <p:nvGrpSpPr>
          <p:cNvPr id="146" name="Google Shape;2429;p82"/>
          <p:cNvGrpSpPr/>
          <p:nvPr/>
        </p:nvGrpSpPr>
        <p:grpSpPr>
          <a:xfrm rot="5400000">
            <a:off x="8803437" y="4300330"/>
            <a:ext cx="396949" cy="207665"/>
            <a:chOff x="4920150" y="1977875"/>
            <a:chExt cx="68525" cy="33800"/>
          </a:xfrm>
          <a:solidFill>
            <a:srgbClr val="D5DB98"/>
          </a:solidFill>
        </p:grpSpPr>
        <p:sp>
          <p:nvSpPr>
            <p:cNvPr id="147"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CuadroTexto 78"/>
          <p:cNvSpPr txBox="1"/>
          <p:nvPr/>
        </p:nvSpPr>
        <p:spPr>
          <a:xfrm>
            <a:off x="5687259" y="4756442"/>
            <a:ext cx="5030923" cy="2185214"/>
          </a:xfrm>
          <a:prstGeom prst="rect">
            <a:avLst/>
          </a:prstGeom>
          <a:noFill/>
        </p:spPr>
        <p:txBody>
          <a:bodyPr wrap="square" rtlCol="0" anchor="ctr">
            <a:spAutoFit/>
          </a:bodyPr>
          <a:lstStyle/>
          <a:p>
            <a:pPr marL="114300" lvl="1">
              <a:buClr>
                <a:srgbClr val="B2AF49"/>
              </a:buClr>
            </a:pPr>
            <a:r>
              <a:rPr lang="es-MX" sz="1700" dirty="0">
                <a:solidFill>
                  <a:srgbClr val="535C60"/>
                </a:solidFill>
                <a:latin typeface="Arial" panose="020B0604020202020204" pitchFamily="34" charset="0"/>
                <a:cs typeface="Arial" panose="020B0604020202020204" pitchFamily="34" charset="0"/>
              </a:rPr>
              <a:t>La suspensión de actividades y disolución se puede imponer:</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Si existe un beneficio económico y sus órganos de administración, vigilancia o socios hayan participado;</a:t>
            </a:r>
          </a:p>
          <a:p>
            <a:pPr marL="400050" lvl="1" indent="-285750">
              <a:buClr>
                <a:srgbClr val="B2AF49"/>
              </a:buClr>
              <a:buFont typeface="Arial" panose="020B0604020202020204" pitchFamily="34" charset="0"/>
              <a:buChar char="•"/>
            </a:pPr>
            <a:r>
              <a:rPr lang="es-MX" sz="1700" dirty="0">
                <a:solidFill>
                  <a:srgbClr val="535C60"/>
                </a:solidFill>
                <a:latin typeface="Arial" panose="020B0604020202020204" pitchFamily="34" charset="0"/>
                <a:cs typeface="Arial" panose="020B0604020202020204" pitchFamily="34" charset="0"/>
              </a:rPr>
              <a:t>Si la sociedad es utilizada sistemáticamente para la comisión faltas administrativas.</a:t>
            </a:r>
          </a:p>
          <a:p>
            <a:pPr marL="114300" lvl="1">
              <a:buClr>
                <a:srgbClr val="B2AF49"/>
              </a:buClr>
            </a:pPr>
            <a:endParaRPr lang="es-MX" sz="1700" dirty="0">
              <a:solidFill>
                <a:srgbClr val="535C60"/>
              </a:solidFill>
              <a:latin typeface="Arial" panose="020B0604020202020204" pitchFamily="34" charset="0"/>
              <a:cs typeface="Arial" panose="020B0604020202020204" pitchFamily="34" charset="0"/>
            </a:endParaRPr>
          </a:p>
        </p:txBody>
      </p:sp>
      <p:sp>
        <p:nvSpPr>
          <p:cNvPr id="80" name="CuadroTexto 79"/>
          <p:cNvSpPr txBox="1"/>
          <p:nvPr/>
        </p:nvSpPr>
        <p:spPr>
          <a:xfrm>
            <a:off x="236948" y="5505450"/>
            <a:ext cx="4132524" cy="1138773"/>
          </a:xfrm>
          <a:prstGeom prst="rect">
            <a:avLst/>
          </a:prstGeom>
          <a:noFill/>
        </p:spPr>
        <p:txBody>
          <a:bodyPr wrap="square" rtlCol="0" anchor="ctr">
            <a:spAutoFit/>
          </a:bodyPr>
          <a:lstStyle/>
          <a:p>
            <a:pPr marL="114300" lvl="1">
              <a:buClr>
                <a:srgbClr val="B2AF49"/>
              </a:buClr>
            </a:pPr>
            <a:r>
              <a:rPr lang="es-MX" sz="1700" dirty="0">
                <a:solidFill>
                  <a:srgbClr val="535C60"/>
                </a:solidFill>
                <a:latin typeface="Arial" panose="020B0604020202020204" pitchFamily="34" charset="0"/>
                <a:cs typeface="Arial" panose="020B0604020202020204" pitchFamily="34" charset="0"/>
              </a:rPr>
              <a:t>*Las sanciones previstas en la legislación estatal se encuentran homologadas con las de la Ley General (artículo 81)</a:t>
            </a:r>
          </a:p>
        </p:txBody>
      </p:sp>
      <p:grpSp>
        <p:nvGrpSpPr>
          <p:cNvPr id="81" name="Google Shape;2429;p82"/>
          <p:cNvGrpSpPr/>
          <p:nvPr/>
        </p:nvGrpSpPr>
        <p:grpSpPr>
          <a:xfrm rot="5400000">
            <a:off x="4076473" y="3281942"/>
            <a:ext cx="396949" cy="207665"/>
            <a:chOff x="4920150" y="1977875"/>
            <a:chExt cx="68525" cy="33800"/>
          </a:xfrm>
          <a:solidFill>
            <a:srgbClr val="D5DB98"/>
          </a:solidFill>
        </p:grpSpPr>
        <p:sp>
          <p:nvSpPr>
            <p:cNvPr id="82"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429;p82"/>
          <p:cNvGrpSpPr/>
          <p:nvPr/>
        </p:nvGrpSpPr>
        <p:grpSpPr>
          <a:xfrm rot="10800000">
            <a:off x="6726200" y="3907064"/>
            <a:ext cx="396949" cy="207665"/>
            <a:chOff x="4920150" y="1977875"/>
            <a:chExt cx="68525" cy="33800"/>
          </a:xfrm>
          <a:solidFill>
            <a:srgbClr val="D5DB98"/>
          </a:solidFill>
        </p:grpSpPr>
        <p:sp>
          <p:nvSpPr>
            <p:cNvPr id="86"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03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2071" y="285176"/>
            <a:ext cx="8928629" cy="769441"/>
          </a:xfrm>
          <a:prstGeom prst="rect">
            <a:avLst/>
          </a:prstGeom>
          <a:noFill/>
        </p:spPr>
        <p:txBody>
          <a:bodyPr wrap="square" rtlCol="0">
            <a:spAutoFit/>
          </a:bodyPr>
          <a:lstStyle/>
          <a:p>
            <a:r>
              <a:rPr lang="es-ES" sz="4400" b="1" dirty="0">
                <a:solidFill>
                  <a:srgbClr val="949D61"/>
                </a:solidFill>
                <a:latin typeface="Bebas Neue" panose="020B0606020202050201" pitchFamily="34" charset="0"/>
                <a:cs typeface="Gisha" panose="020B0502040204020203" pitchFamily="34" charset="-79"/>
              </a:rPr>
              <a:t>O</a:t>
            </a:r>
            <a:r>
              <a:rPr lang="es-MX" sz="4400" b="1" dirty="0" err="1">
                <a:solidFill>
                  <a:srgbClr val="949D61"/>
                </a:solidFill>
                <a:latin typeface="Bebas Neue" panose="020B0606020202050201" pitchFamily="34" charset="0"/>
                <a:cs typeface="Gisha" panose="020B0502040204020203" pitchFamily="34" charset="-79"/>
              </a:rPr>
              <a:t>tros</a:t>
            </a:r>
            <a:r>
              <a:rPr lang="es-MX" sz="4400" b="1" dirty="0">
                <a:solidFill>
                  <a:srgbClr val="949D61"/>
                </a:solidFill>
                <a:latin typeface="Bebas Neue" panose="020B0606020202050201" pitchFamily="34" charset="0"/>
                <a:cs typeface="Gisha" panose="020B0502040204020203" pitchFamily="34" charset="-79"/>
              </a:rPr>
              <a:t> requisitos de la sentencia:</a:t>
            </a:r>
            <a:endParaRPr lang="es-ES_tradnl" sz="4400" b="1" dirty="0">
              <a:solidFill>
                <a:srgbClr val="535C60"/>
              </a:solidFill>
              <a:latin typeface="Bebas Neue" panose="020B0606020202050201" pitchFamily="34" charset="0"/>
              <a:cs typeface="Gisha" panose="020B0502040204020203" pitchFamily="34" charset="-79"/>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6924675" y="424582"/>
            <a:ext cx="52673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11" name="CuadroTexto 110"/>
          <p:cNvSpPr txBox="1"/>
          <p:nvPr/>
        </p:nvSpPr>
        <p:spPr>
          <a:xfrm>
            <a:off x="360789" y="1984950"/>
            <a:ext cx="3051918" cy="1569660"/>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SEÑALAR MEDIOS DE IMPUGNACIÓN APLICABLES:</a:t>
            </a:r>
            <a:endParaRPr lang="es-ES_tradnl" sz="3200" b="1" dirty="0">
              <a:solidFill>
                <a:srgbClr val="949D61"/>
              </a:solidFill>
              <a:latin typeface="Bebas Neue" panose="020B0606020202050201" pitchFamily="34" charset="0"/>
              <a:cs typeface="Arial" panose="020B0604020202020204" pitchFamily="34" charset="0"/>
            </a:endParaRPr>
          </a:p>
        </p:txBody>
      </p:sp>
      <p:pic>
        <p:nvPicPr>
          <p:cNvPr id="3" name="Imagen 2">
            <a:extLst>
              <a:ext uri="{FF2B5EF4-FFF2-40B4-BE49-F238E27FC236}">
                <a16:creationId xmlns:a16="http://schemas.microsoft.com/office/drawing/2014/main" id="{A4836BD9-5BC9-F305-1164-67EC5E0D4AAE}"/>
              </a:ext>
            </a:extLst>
          </p:cNvPr>
          <p:cNvPicPr>
            <a:picLocks noChangeAspect="1"/>
          </p:cNvPicPr>
          <p:nvPr/>
        </p:nvPicPr>
        <p:blipFill rotWithShape="1">
          <a:blip r:embed="rId2"/>
          <a:srcRect l="7885" t="35018" r="61156" b="45347"/>
          <a:stretch/>
        </p:blipFill>
        <p:spPr>
          <a:xfrm>
            <a:off x="3811466" y="1718307"/>
            <a:ext cx="8120184" cy="2895611"/>
          </a:xfrm>
          <a:prstGeom prst="rect">
            <a:avLst/>
          </a:prstGeom>
        </p:spPr>
      </p:pic>
    </p:spTree>
    <p:extLst>
      <p:ext uri="{BB962C8B-B14F-4D97-AF65-F5344CB8AC3E}">
        <p14:creationId xmlns:p14="http://schemas.microsoft.com/office/powerpoint/2010/main" val="95611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2071" y="285176"/>
            <a:ext cx="8928629" cy="769441"/>
          </a:xfrm>
          <a:prstGeom prst="rect">
            <a:avLst/>
          </a:prstGeom>
          <a:noFill/>
        </p:spPr>
        <p:txBody>
          <a:bodyPr wrap="square" rtlCol="0">
            <a:spAutoFit/>
          </a:bodyPr>
          <a:lstStyle/>
          <a:p>
            <a:r>
              <a:rPr lang="es-ES" sz="4400" b="1" dirty="0">
                <a:solidFill>
                  <a:srgbClr val="949D61"/>
                </a:solidFill>
                <a:latin typeface="Bebas Neue" panose="020B0606020202050201" pitchFamily="34" charset="0"/>
                <a:cs typeface="Gisha" panose="020B0502040204020203" pitchFamily="34" charset="-79"/>
              </a:rPr>
              <a:t>O</a:t>
            </a:r>
            <a:r>
              <a:rPr lang="es-MX" sz="4400" b="1" dirty="0" err="1">
                <a:solidFill>
                  <a:srgbClr val="949D61"/>
                </a:solidFill>
                <a:latin typeface="Bebas Neue" panose="020B0606020202050201" pitchFamily="34" charset="0"/>
                <a:cs typeface="Gisha" panose="020B0502040204020203" pitchFamily="34" charset="-79"/>
              </a:rPr>
              <a:t>tros</a:t>
            </a:r>
            <a:r>
              <a:rPr lang="es-MX" sz="4400" b="1" dirty="0">
                <a:solidFill>
                  <a:srgbClr val="949D61"/>
                </a:solidFill>
                <a:latin typeface="Bebas Neue" panose="020B0606020202050201" pitchFamily="34" charset="0"/>
                <a:cs typeface="Gisha" panose="020B0502040204020203" pitchFamily="34" charset="-79"/>
              </a:rPr>
              <a:t> requisitos de la sentencia:</a:t>
            </a:r>
            <a:endParaRPr lang="es-ES_tradnl" sz="4400" b="1" dirty="0">
              <a:solidFill>
                <a:srgbClr val="535C60"/>
              </a:solidFill>
              <a:latin typeface="Bebas Neue" panose="020B0606020202050201" pitchFamily="34" charset="0"/>
              <a:cs typeface="Gisha" panose="020B0502040204020203" pitchFamily="34" charset="-79"/>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6924675" y="424582"/>
            <a:ext cx="52673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11" name="CuadroTexto 110"/>
          <p:cNvSpPr txBox="1"/>
          <p:nvPr/>
        </p:nvSpPr>
        <p:spPr>
          <a:xfrm>
            <a:off x="906699" y="1358612"/>
            <a:ext cx="3051918" cy="1569660"/>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POSIBILIDAD DE ACCIONES COLATERALES</a:t>
            </a:r>
            <a:endParaRPr lang="es-ES_tradnl" sz="3200" b="1" dirty="0">
              <a:solidFill>
                <a:srgbClr val="949D61"/>
              </a:solidFill>
              <a:latin typeface="Bebas Neue" panose="020B0606020202050201" pitchFamily="34" charset="0"/>
              <a:cs typeface="Arial" panose="020B0604020202020204" pitchFamily="34" charset="0"/>
            </a:endParaRPr>
          </a:p>
        </p:txBody>
      </p:sp>
      <p:pic>
        <p:nvPicPr>
          <p:cNvPr id="6" name="Imagen 5">
            <a:extLst>
              <a:ext uri="{FF2B5EF4-FFF2-40B4-BE49-F238E27FC236}">
                <a16:creationId xmlns:a16="http://schemas.microsoft.com/office/drawing/2014/main" id="{A30BD43C-20FF-C6F5-8BE3-CA6B353110B5}"/>
              </a:ext>
            </a:extLst>
          </p:cNvPr>
          <p:cNvPicPr>
            <a:picLocks noChangeAspect="1"/>
          </p:cNvPicPr>
          <p:nvPr/>
        </p:nvPicPr>
        <p:blipFill rotWithShape="1">
          <a:blip r:embed="rId2"/>
          <a:srcRect l="9291" t="51839" r="61269" b="29841"/>
          <a:stretch/>
        </p:blipFill>
        <p:spPr>
          <a:xfrm>
            <a:off x="350573" y="3356690"/>
            <a:ext cx="6124267" cy="2142698"/>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063" y="968448"/>
            <a:ext cx="4776788" cy="440841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398" y="5399881"/>
            <a:ext cx="4743740" cy="790576"/>
          </a:xfrm>
          <a:prstGeom prst="rect">
            <a:avLst/>
          </a:prstGeom>
        </p:spPr>
      </p:pic>
    </p:spTree>
    <p:extLst>
      <p:ext uri="{BB962C8B-B14F-4D97-AF65-F5344CB8AC3E}">
        <p14:creationId xmlns:p14="http://schemas.microsoft.com/office/powerpoint/2010/main" val="226084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6000750" y="3429000"/>
            <a:ext cx="6191250" cy="1323439"/>
          </a:xfrm>
          <a:prstGeom prst="rect">
            <a:avLst/>
          </a:prstGeom>
          <a:noFill/>
        </p:spPr>
        <p:txBody>
          <a:bodyPr wrap="square" rtlCol="0">
            <a:spAutoFit/>
          </a:bodyPr>
          <a:lstStyle/>
          <a:p>
            <a:pPr algn="ctr"/>
            <a:r>
              <a:rPr lang="es-MX" sz="4000" b="1" dirty="0">
                <a:solidFill>
                  <a:srgbClr val="535C60"/>
                </a:solidFill>
                <a:latin typeface="Arial" panose="020B0604020202020204" pitchFamily="34" charset="0"/>
                <a:cs typeface="Arial" panose="020B0604020202020204" pitchFamily="34" charset="0"/>
              </a:rPr>
              <a:t>COMPETENCIA DE LA SALA ESPECIALIZADA</a:t>
            </a:r>
          </a:p>
        </p:txBody>
      </p:sp>
      <p:grpSp>
        <p:nvGrpSpPr>
          <p:cNvPr id="72" name="Grupo 71"/>
          <p:cNvGrpSpPr/>
          <p:nvPr/>
        </p:nvGrpSpPr>
        <p:grpSpPr>
          <a:xfrm>
            <a:off x="2676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92" name="Google Shape;10843;p90"/>
          <p:cNvSpPr/>
          <p:nvPr/>
        </p:nvSpPr>
        <p:spPr>
          <a:xfrm>
            <a:off x="8458200" y="2129471"/>
            <a:ext cx="1276350" cy="1165630"/>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rgbClr val="C8C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35C60"/>
              </a:solidFill>
            </a:endParaRPr>
          </a:p>
        </p:txBody>
      </p:sp>
      <p:sp>
        <p:nvSpPr>
          <p:cNvPr id="3" name="CuadroTexto 2">
            <a:extLst>
              <a:ext uri="{FF2B5EF4-FFF2-40B4-BE49-F238E27FC236}">
                <a16:creationId xmlns:a16="http://schemas.microsoft.com/office/drawing/2014/main" id="{1367B2F8-360F-58EF-6E59-9528BD9D0AA9}"/>
              </a:ext>
            </a:extLst>
          </p:cNvPr>
          <p:cNvSpPr txBox="1"/>
          <p:nvPr/>
        </p:nvSpPr>
        <p:spPr>
          <a:xfrm>
            <a:off x="711200" y="397718"/>
            <a:ext cx="4217993" cy="3382401"/>
          </a:xfrm>
          <a:prstGeom prst="rect">
            <a:avLst/>
          </a:prstGeom>
          <a:noFill/>
        </p:spPr>
        <p:txBody>
          <a:bodyPr wrap="square" rtlCol="0" anchor="ctr">
            <a:spAutoFit/>
          </a:bodyPr>
          <a:lstStyle/>
          <a:p>
            <a:pPr algn="just">
              <a:lnSpc>
                <a:spcPct val="120000"/>
              </a:lnSpc>
              <a:spcAft>
                <a:spcPts val="600"/>
              </a:spcAft>
              <a:buClr>
                <a:schemeClr val="accent1"/>
              </a:buClr>
              <a:buSzPct val="100000"/>
            </a:pPr>
            <a:r>
              <a:rPr lang="es-ES_tradnl" sz="2000" b="1" dirty="0">
                <a:solidFill>
                  <a:srgbClr val="5F643E"/>
                </a:solidFill>
                <a:latin typeface="Arial" panose="020B0604020202020204" pitchFamily="34" charset="0"/>
                <a:cs typeface="Arial" panose="020B0604020202020204" pitchFamily="34" charset="0"/>
              </a:rPr>
              <a:t>Ordinariamente, el Tribunal conocía de los juicios de nulidad interpuestos en contra de las resoluciones de responsabilidad administrativas emitidas por los  Ayuntamientos, Órganos Internos de Control, la Secretaría de Transparencia, entre otros.</a:t>
            </a:r>
            <a:br>
              <a:rPr lang="es-ES_tradnl" sz="2000" b="1" dirty="0">
                <a:solidFill>
                  <a:srgbClr val="5F643E"/>
                </a:solidFill>
                <a:latin typeface="Arial" panose="020B0604020202020204" pitchFamily="34" charset="0"/>
                <a:cs typeface="Arial" panose="020B0604020202020204" pitchFamily="34" charset="0"/>
              </a:rPr>
            </a:br>
            <a:endParaRPr lang="es-ES_tradnl" sz="2000" dirty="0">
              <a:solidFill>
                <a:srgbClr val="5F64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08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2071" y="285176"/>
            <a:ext cx="8928629" cy="769441"/>
          </a:xfrm>
          <a:prstGeom prst="rect">
            <a:avLst/>
          </a:prstGeom>
          <a:noFill/>
        </p:spPr>
        <p:txBody>
          <a:bodyPr wrap="square" rtlCol="0">
            <a:spAutoFit/>
          </a:bodyPr>
          <a:lstStyle/>
          <a:p>
            <a:r>
              <a:rPr lang="es-ES" sz="4400" b="1" dirty="0">
                <a:solidFill>
                  <a:srgbClr val="949D61"/>
                </a:solidFill>
                <a:latin typeface="Bebas Neue" panose="020B0606020202050201" pitchFamily="34" charset="0"/>
                <a:cs typeface="Gisha" panose="020B0502040204020203" pitchFamily="34" charset="-79"/>
              </a:rPr>
              <a:t>O</a:t>
            </a:r>
            <a:r>
              <a:rPr lang="es-MX" sz="4400" b="1" dirty="0" err="1">
                <a:solidFill>
                  <a:srgbClr val="949D61"/>
                </a:solidFill>
                <a:latin typeface="Bebas Neue" panose="020B0606020202050201" pitchFamily="34" charset="0"/>
                <a:cs typeface="Gisha" panose="020B0502040204020203" pitchFamily="34" charset="-79"/>
              </a:rPr>
              <a:t>tros</a:t>
            </a:r>
            <a:r>
              <a:rPr lang="es-MX" sz="4400" b="1" dirty="0">
                <a:solidFill>
                  <a:srgbClr val="949D61"/>
                </a:solidFill>
                <a:latin typeface="Bebas Neue" panose="020B0606020202050201" pitchFamily="34" charset="0"/>
                <a:cs typeface="Gisha" panose="020B0502040204020203" pitchFamily="34" charset="-79"/>
              </a:rPr>
              <a:t> requisitos de la sentencia:</a:t>
            </a:r>
            <a:endParaRPr lang="es-ES_tradnl" sz="4400" b="1" dirty="0">
              <a:solidFill>
                <a:srgbClr val="535C60"/>
              </a:solidFill>
              <a:latin typeface="Bebas Neue" panose="020B0606020202050201" pitchFamily="34" charset="0"/>
              <a:cs typeface="Gisha" panose="020B0502040204020203" pitchFamily="34" charset="-79"/>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6924675" y="424582"/>
            <a:ext cx="52673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11" name="CuadroTexto 110"/>
          <p:cNvSpPr txBox="1"/>
          <p:nvPr/>
        </p:nvSpPr>
        <p:spPr>
          <a:xfrm>
            <a:off x="906699" y="1358612"/>
            <a:ext cx="3051918" cy="1569660"/>
          </a:xfrm>
          <a:prstGeom prst="rect">
            <a:avLst/>
          </a:prstGeom>
          <a:noFill/>
        </p:spPr>
        <p:txBody>
          <a:bodyPr wrap="square" rtlCol="0">
            <a:spAutoFit/>
          </a:bodyPr>
          <a:lstStyle/>
          <a:p>
            <a:pPr algn="ctr"/>
            <a:r>
              <a:rPr lang="es-ES_tradnl" sz="3200" b="1" dirty="0">
                <a:solidFill>
                  <a:srgbClr val="949D61"/>
                </a:solidFill>
                <a:latin typeface="Bebas Neue" panose="020B0606020202050201" pitchFamily="34" charset="0"/>
                <a:cs typeface="Gisha" panose="020B0502040204020203" pitchFamily="34" charset="-79"/>
              </a:rPr>
              <a:t>POSIBILIDAD DE ACCIONES COLATERALES</a:t>
            </a:r>
            <a:endParaRPr lang="es-ES_tradnl" sz="3200" b="1" dirty="0">
              <a:solidFill>
                <a:srgbClr val="949D61"/>
              </a:solidFill>
              <a:latin typeface="Bebas Neue" panose="020B0606020202050201" pitchFamily="34" charset="0"/>
              <a:cs typeface="Arial" panose="020B0604020202020204" pitchFamily="34" charset="0"/>
            </a:endParaRPr>
          </a:p>
        </p:txBody>
      </p:sp>
      <p:pic>
        <p:nvPicPr>
          <p:cNvPr id="3" name="Imagen 2">
            <a:extLst>
              <a:ext uri="{FF2B5EF4-FFF2-40B4-BE49-F238E27FC236}">
                <a16:creationId xmlns:a16="http://schemas.microsoft.com/office/drawing/2014/main" id="{DF865B89-591E-4CC1-2CBF-1B5F9E2ED8B3}"/>
              </a:ext>
            </a:extLst>
          </p:cNvPr>
          <p:cNvPicPr>
            <a:picLocks noChangeAspect="1"/>
          </p:cNvPicPr>
          <p:nvPr/>
        </p:nvPicPr>
        <p:blipFill rotWithShape="1">
          <a:blip r:embed="rId2"/>
          <a:srcRect l="8731" t="24665" r="60709" b="68167"/>
          <a:stretch/>
        </p:blipFill>
        <p:spPr>
          <a:xfrm>
            <a:off x="6357078" y="1393950"/>
            <a:ext cx="5834922" cy="769441"/>
          </a:xfrm>
          <a:prstGeom prst="rect">
            <a:avLst/>
          </a:prstGeom>
        </p:spPr>
      </p:pic>
      <p:pic>
        <p:nvPicPr>
          <p:cNvPr id="5" name="Imagen 4">
            <a:extLst>
              <a:ext uri="{FF2B5EF4-FFF2-40B4-BE49-F238E27FC236}">
                <a16:creationId xmlns:a16="http://schemas.microsoft.com/office/drawing/2014/main" id="{D0B42312-9A58-D057-90C9-048D96734FF1}"/>
              </a:ext>
            </a:extLst>
          </p:cNvPr>
          <p:cNvPicPr>
            <a:picLocks noChangeAspect="1"/>
          </p:cNvPicPr>
          <p:nvPr/>
        </p:nvPicPr>
        <p:blipFill rotWithShape="1">
          <a:blip r:embed="rId2"/>
          <a:srcRect l="8731" t="68164" r="60709" b="20611"/>
          <a:stretch/>
        </p:blipFill>
        <p:spPr>
          <a:xfrm>
            <a:off x="6357078" y="2174044"/>
            <a:ext cx="5834921" cy="1204997"/>
          </a:xfrm>
          <a:prstGeom prst="rect">
            <a:avLst/>
          </a:prstGeom>
        </p:spPr>
      </p:pic>
      <p:pic>
        <p:nvPicPr>
          <p:cNvPr id="71" name="Imagen 70">
            <a:extLst>
              <a:ext uri="{FF2B5EF4-FFF2-40B4-BE49-F238E27FC236}">
                <a16:creationId xmlns:a16="http://schemas.microsoft.com/office/drawing/2014/main" id="{A2C56A84-1152-81F3-B9EC-7057F5FF3694}"/>
              </a:ext>
            </a:extLst>
          </p:cNvPr>
          <p:cNvPicPr>
            <a:picLocks noChangeAspect="1"/>
          </p:cNvPicPr>
          <p:nvPr/>
        </p:nvPicPr>
        <p:blipFill rotWithShape="1">
          <a:blip r:embed="rId3"/>
          <a:srcRect l="30224" t="42873" r="31492" b="39781"/>
          <a:stretch/>
        </p:blipFill>
        <p:spPr>
          <a:xfrm>
            <a:off x="93068" y="3429000"/>
            <a:ext cx="6831607" cy="1740331"/>
          </a:xfrm>
          <a:prstGeom prst="rect">
            <a:avLst/>
          </a:prstGeom>
        </p:spPr>
      </p:pic>
    </p:spTree>
    <p:extLst>
      <p:ext uri="{BB962C8B-B14F-4D97-AF65-F5344CB8AC3E}">
        <p14:creationId xmlns:p14="http://schemas.microsoft.com/office/powerpoint/2010/main" val="240458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5BFEE5E-396C-8CF8-F428-5953F33B135D}"/>
              </a:ext>
            </a:extLst>
          </p:cNvPr>
          <p:cNvSpPr txBox="1"/>
          <p:nvPr/>
        </p:nvSpPr>
        <p:spPr>
          <a:xfrm>
            <a:off x="6385272" y="58002"/>
            <a:ext cx="5287618" cy="1077218"/>
          </a:xfrm>
          <a:prstGeom prst="rect">
            <a:avLst/>
          </a:prstGeom>
          <a:noFill/>
        </p:spPr>
        <p:txBody>
          <a:bodyPr wrap="square" rtlCol="0">
            <a:spAutoFit/>
          </a:bodyPr>
          <a:lstStyle/>
          <a:p>
            <a:r>
              <a:rPr lang="es-ES" sz="3200" b="1" dirty="0">
                <a:solidFill>
                  <a:srgbClr val="949D61"/>
                </a:solidFill>
                <a:latin typeface="Bebas Neue" panose="020B0606020202050201" pitchFamily="34" charset="0"/>
                <a:cs typeface="Gisha" panose="020B0502040204020203" pitchFamily="34" charset="-79"/>
              </a:rPr>
              <a:t>Reenvío de expediente en sentencia. por falta no grave </a:t>
            </a:r>
            <a:endParaRPr lang="es-MX" sz="3200" b="1" dirty="0">
              <a:solidFill>
                <a:srgbClr val="949D61"/>
              </a:solidFill>
              <a:latin typeface="Bebas Neue" panose="020B0606020202050201" pitchFamily="34" charset="0"/>
              <a:cs typeface="Gisha" panose="020B0502040204020203" pitchFamily="34" charset="-79"/>
            </a:endParaRPr>
          </a:p>
        </p:txBody>
      </p:sp>
      <p:pic>
        <p:nvPicPr>
          <p:cNvPr id="6" name="Imagen 5">
            <a:extLst>
              <a:ext uri="{FF2B5EF4-FFF2-40B4-BE49-F238E27FC236}">
                <a16:creationId xmlns:a16="http://schemas.microsoft.com/office/drawing/2014/main" id="{B11ACB72-603C-F0CB-8388-10DB5DA31C20}"/>
              </a:ext>
            </a:extLst>
          </p:cNvPr>
          <p:cNvPicPr>
            <a:picLocks noChangeAspect="1"/>
          </p:cNvPicPr>
          <p:nvPr/>
        </p:nvPicPr>
        <p:blipFill rotWithShape="1">
          <a:blip r:embed="rId2"/>
          <a:srcRect l="3044" t="25575" r="52318" b="23385"/>
          <a:stretch/>
        </p:blipFill>
        <p:spPr>
          <a:xfrm>
            <a:off x="456262" y="429863"/>
            <a:ext cx="3143533" cy="2020843"/>
          </a:xfrm>
          <a:prstGeom prst="rect">
            <a:avLst/>
          </a:prstGeom>
        </p:spPr>
      </p:pic>
      <p:pic>
        <p:nvPicPr>
          <p:cNvPr id="5" name="Imagen 4">
            <a:extLst>
              <a:ext uri="{FF2B5EF4-FFF2-40B4-BE49-F238E27FC236}">
                <a16:creationId xmlns:a16="http://schemas.microsoft.com/office/drawing/2014/main" id="{418F9146-C31A-F7F1-658C-E7D60A202ACF}"/>
              </a:ext>
            </a:extLst>
          </p:cNvPr>
          <p:cNvPicPr>
            <a:picLocks noChangeAspect="1"/>
          </p:cNvPicPr>
          <p:nvPr/>
        </p:nvPicPr>
        <p:blipFill rotWithShape="1">
          <a:blip r:embed="rId3"/>
          <a:srcRect l="53397" t="41190" r="2163" b="41488"/>
          <a:stretch/>
        </p:blipFill>
        <p:spPr>
          <a:xfrm>
            <a:off x="3957851" y="5670645"/>
            <a:ext cx="5679643" cy="1187355"/>
          </a:xfrm>
          <a:prstGeom prst="rect">
            <a:avLst/>
          </a:prstGeom>
        </p:spPr>
      </p:pic>
      <p:pic>
        <p:nvPicPr>
          <p:cNvPr id="3" name="Imagen 2">
            <a:extLst>
              <a:ext uri="{FF2B5EF4-FFF2-40B4-BE49-F238E27FC236}">
                <a16:creationId xmlns:a16="http://schemas.microsoft.com/office/drawing/2014/main" id="{0B514010-EA98-AAA0-EA19-93EFCB9E1469}"/>
              </a:ext>
            </a:extLst>
          </p:cNvPr>
          <p:cNvPicPr>
            <a:picLocks noChangeAspect="1"/>
          </p:cNvPicPr>
          <p:nvPr/>
        </p:nvPicPr>
        <p:blipFill rotWithShape="1">
          <a:blip r:embed="rId4"/>
          <a:srcRect l="2754" t="24287" r="52609" b="11270"/>
          <a:stretch/>
        </p:blipFill>
        <p:spPr>
          <a:xfrm>
            <a:off x="3957851" y="1097883"/>
            <a:ext cx="5679643" cy="4610099"/>
          </a:xfrm>
          <a:prstGeom prst="rect">
            <a:avLst/>
          </a:prstGeom>
        </p:spPr>
      </p:pic>
    </p:spTree>
    <p:extLst>
      <p:ext uri="{BB962C8B-B14F-4D97-AF65-F5344CB8AC3E}">
        <p14:creationId xmlns:p14="http://schemas.microsoft.com/office/powerpoint/2010/main" val="203315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26904" y="458996"/>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1891128" y="0"/>
            <a:ext cx="8648282" cy="2862322"/>
          </a:xfrm>
          <a:prstGeom prst="rect">
            <a:avLst/>
          </a:prstGeom>
          <a:noFill/>
        </p:spPr>
        <p:txBody>
          <a:bodyPr wrap="square" rtlCol="0">
            <a:spAutoFit/>
          </a:bodyPr>
          <a:lstStyle/>
          <a:p>
            <a:pPr algn="ctr"/>
            <a:r>
              <a:rPr lang="en-US" sz="6000" dirty="0">
                <a:solidFill>
                  <a:srgbClr val="535C60"/>
                </a:solidFill>
                <a:latin typeface="Arial" panose="020B0604020202020204" pitchFamily="34" charset="0"/>
                <a:cs typeface="Arial" panose="020B0604020202020204" pitchFamily="34" charset="0"/>
              </a:rPr>
              <a:t>RECURSOS</a:t>
            </a:r>
          </a:p>
          <a:p>
            <a:pPr algn="ctr"/>
            <a:r>
              <a:rPr lang="es-MX" sz="6000" b="1" dirty="0">
                <a:solidFill>
                  <a:srgbClr val="949D61"/>
                </a:solidFill>
                <a:latin typeface="Bebas Neue" panose="020B0606020202050201" pitchFamily="34" charset="0"/>
                <a:cs typeface="Gisha" panose="020B0502040204020203" pitchFamily="34" charset="-79"/>
              </a:rPr>
              <a:t>RECURSOS</a:t>
            </a:r>
            <a:endParaRPr lang="es-ES_tradnl" sz="6000" b="1" dirty="0">
              <a:solidFill>
                <a:srgbClr val="949D61"/>
              </a:solidFill>
              <a:latin typeface="Bebas Neue" panose="020B0606020202050201" pitchFamily="34" charset="0"/>
              <a:cs typeface="Gisha" panose="020B0502040204020203" pitchFamily="34" charset="-79"/>
            </a:endParaRPr>
          </a:p>
          <a:p>
            <a:pPr algn="ctr"/>
            <a:endParaRPr lang="es-MX" sz="6000"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 name="Rectángulo 1">
            <a:extLst>
              <a:ext uri="{FF2B5EF4-FFF2-40B4-BE49-F238E27FC236}">
                <a16:creationId xmlns:a16="http://schemas.microsoft.com/office/drawing/2014/main" id="{12FA2478-4CE9-DBE7-FA68-4E6C30D006AD}"/>
              </a:ext>
            </a:extLst>
          </p:cNvPr>
          <p:cNvSpPr/>
          <p:nvPr/>
        </p:nvSpPr>
        <p:spPr>
          <a:xfrm>
            <a:off x="1163998" y="2709753"/>
            <a:ext cx="2766689" cy="2317793"/>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3" name="Rectángulo 2">
            <a:extLst>
              <a:ext uri="{FF2B5EF4-FFF2-40B4-BE49-F238E27FC236}">
                <a16:creationId xmlns:a16="http://schemas.microsoft.com/office/drawing/2014/main" id="{74623E31-3B30-8C38-22C1-3570CD38DE83}"/>
              </a:ext>
            </a:extLst>
          </p:cNvPr>
          <p:cNvSpPr/>
          <p:nvPr/>
        </p:nvSpPr>
        <p:spPr>
          <a:xfrm>
            <a:off x="5342912" y="2208353"/>
            <a:ext cx="5350488" cy="3522496"/>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5" name="Google Shape;2429;p82">
            <a:extLst>
              <a:ext uri="{FF2B5EF4-FFF2-40B4-BE49-F238E27FC236}">
                <a16:creationId xmlns:a16="http://schemas.microsoft.com/office/drawing/2014/main" id="{C830D508-C51B-5BFE-632F-8DDE178352AF}"/>
              </a:ext>
            </a:extLst>
          </p:cNvPr>
          <p:cNvGrpSpPr/>
          <p:nvPr/>
        </p:nvGrpSpPr>
        <p:grpSpPr>
          <a:xfrm>
            <a:off x="4310805" y="3367251"/>
            <a:ext cx="582828" cy="304908"/>
            <a:chOff x="4920150" y="1977875"/>
            <a:chExt cx="68525" cy="33800"/>
          </a:xfrm>
          <a:solidFill>
            <a:srgbClr val="535C60"/>
          </a:solidFill>
        </p:grpSpPr>
        <p:sp>
          <p:nvSpPr>
            <p:cNvPr id="6" name="Google Shape;2430;p82">
              <a:extLst>
                <a:ext uri="{FF2B5EF4-FFF2-40B4-BE49-F238E27FC236}">
                  <a16:creationId xmlns:a16="http://schemas.microsoft.com/office/drawing/2014/main" id="{1780980F-2A3E-5662-2535-E0A24A5377A2}"/>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431;p82">
              <a:extLst>
                <a:ext uri="{FF2B5EF4-FFF2-40B4-BE49-F238E27FC236}">
                  <a16:creationId xmlns:a16="http://schemas.microsoft.com/office/drawing/2014/main" id="{3B7F4221-E36A-6D55-96F1-2351B18662AA}"/>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2;p82">
              <a:extLst>
                <a:ext uri="{FF2B5EF4-FFF2-40B4-BE49-F238E27FC236}">
                  <a16:creationId xmlns:a16="http://schemas.microsoft.com/office/drawing/2014/main" id="{CF61DC5A-BB3C-5CED-D73A-BCBEB8B074FD}"/>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CuadroTexto 10">
            <a:extLst>
              <a:ext uri="{FF2B5EF4-FFF2-40B4-BE49-F238E27FC236}">
                <a16:creationId xmlns:a16="http://schemas.microsoft.com/office/drawing/2014/main" id="{5845995A-0144-76E7-B304-0F83D5BC8004}"/>
              </a:ext>
            </a:extLst>
          </p:cNvPr>
          <p:cNvSpPr txBox="1"/>
          <p:nvPr/>
        </p:nvSpPr>
        <p:spPr>
          <a:xfrm>
            <a:off x="1083425" y="2887683"/>
            <a:ext cx="2927836" cy="738664"/>
          </a:xfrm>
          <a:prstGeom prst="rect">
            <a:avLst/>
          </a:prstGeom>
          <a:noFill/>
        </p:spPr>
        <p:txBody>
          <a:bodyPr wrap="square">
            <a:spAutoFit/>
          </a:bodyPr>
          <a:lstStyle/>
          <a:p>
            <a:pPr algn="ctr" defTabSz="342900"/>
            <a:r>
              <a:rPr lang="es-ES_tradnl" sz="2400" b="1" dirty="0">
                <a:solidFill>
                  <a:srgbClr val="535C60"/>
                </a:solidFill>
                <a:latin typeface="Arial" panose="020B0604020202020204" pitchFamily="34" charset="0"/>
                <a:cs typeface="Arial" panose="020B0604020202020204" pitchFamily="34" charset="0"/>
              </a:rPr>
              <a:t>INCONFORMIDAD</a:t>
            </a:r>
          </a:p>
          <a:p>
            <a:pPr algn="ctr" defTabSz="342900"/>
            <a:r>
              <a:rPr lang="es-ES_tradnl" sz="1800" dirty="0">
                <a:solidFill>
                  <a:srgbClr val="535C60"/>
                </a:solidFill>
                <a:latin typeface="Arial" panose="020B0604020202020204" pitchFamily="34" charset="0"/>
                <a:cs typeface="Arial" panose="020B0604020202020204" pitchFamily="34" charset="0"/>
              </a:rPr>
              <a:t>102 LGRA</a:t>
            </a:r>
          </a:p>
        </p:txBody>
      </p:sp>
      <p:sp>
        <p:nvSpPr>
          <p:cNvPr id="73" name="CuadroTexto 72">
            <a:extLst>
              <a:ext uri="{FF2B5EF4-FFF2-40B4-BE49-F238E27FC236}">
                <a16:creationId xmlns:a16="http://schemas.microsoft.com/office/drawing/2014/main" id="{76DDAD1F-14FE-4B1F-199A-356066D31CFA}"/>
              </a:ext>
            </a:extLst>
          </p:cNvPr>
          <p:cNvSpPr txBox="1"/>
          <p:nvPr/>
        </p:nvSpPr>
        <p:spPr>
          <a:xfrm>
            <a:off x="5444712" y="2294731"/>
            <a:ext cx="5160579" cy="369331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ES" sz="1800" dirty="0">
                <a:solidFill>
                  <a:srgbClr val="535C60"/>
                </a:solidFill>
                <a:latin typeface="Arial Unicode MS" panose="020B0604020202020204" pitchFamily="34" charset="-128"/>
                <a:ea typeface="Arial Unicode MS" panose="020B0604020202020204" pitchFamily="34" charset="-128"/>
                <a:cs typeface="Arial Unicode MS" panose="020B0604020202020204" pitchFamily="34" charset="-128"/>
              </a:rPr>
              <a:t>Contra la calificación de la falta y el acuerdo de conclusión. </a:t>
            </a:r>
          </a:p>
          <a:p>
            <a:pPr marL="285750" indent="-285750" algn="just">
              <a:lnSpc>
                <a:spcPct val="150000"/>
              </a:lnSpc>
              <a:buFont typeface="Arial" panose="020B0604020202020204" pitchFamily="34" charset="0"/>
              <a:buChar char="•"/>
            </a:pPr>
            <a:r>
              <a:rPr lang="es-ES" sz="1800" dirty="0">
                <a:solidFill>
                  <a:srgbClr val="535C60"/>
                </a:solidFill>
                <a:effectLst/>
                <a:latin typeface="Arial Unicode MS" panose="020B0604020202020204" pitchFamily="34" charset="-128"/>
                <a:ea typeface="Arial Unicode MS" panose="020B0604020202020204" pitchFamily="34" charset="-128"/>
                <a:cs typeface="Arial Unicode MS" panose="020B0604020202020204" pitchFamily="34" charset="-128"/>
              </a:rPr>
              <a:t>La interposición del recurso tiene efecto suspensivo (no se inicia el PRA hasta que se resuelva) y;</a:t>
            </a:r>
          </a:p>
          <a:p>
            <a:pPr marL="285750" indent="-285750" algn="just">
              <a:lnSpc>
                <a:spcPct val="150000"/>
              </a:lnSpc>
              <a:buFont typeface="Arial" panose="020B0604020202020204" pitchFamily="34" charset="0"/>
              <a:buChar char="•"/>
            </a:pPr>
            <a:r>
              <a:rPr lang="es-ES" sz="1800" dirty="0">
                <a:solidFill>
                  <a:srgbClr val="535C60"/>
                </a:solidFill>
                <a:effectLst/>
                <a:latin typeface="Arial Unicode MS" panose="020B0604020202020204" pitchFamily="34" charset="-128"/>
                <a:ea typeface="Arial Unicode MS" panose="020B0604020202020204" pitchFamily="34" charset="-128"/>
                <a:cs typeface="Arial Unicode MS" panose="020B0604020202020204" pitchFamily="34" charset="-128"/>
              </a:rPr>
              <a:t>Se presenta ante la Autoridad Investigadora y lo resuelve la Sala Especializada.</a:t>
            </a:r>
          </a:p>
          <a:p>
            <a:pPr marL="285750" indent="-285750" algn="just">
              <a:lnSpc>
                <a:spcPct val="150000"/>
              </a:lnSpc>
              <a:buFont typeface="Arial" panose="020B0604020202020204" pitchFamily="34" charset="0"/>
              <a:buChar char="•"/>
            </a:pPr>
            <a:r>
              <a:rPr lang="es-ES" dirty="0">
                <a:solidFill>
                  <a:srgbClr val="535C60"/>
                </a:solidFill>
                <a:latin typeface="Arial Unicode MS" panose="020B0604020202020204" pitchFamily="34" charset="-128"/>
                <a:ea typeface="Arial Unicode MS" panose="020B0604020202020204" pitchFamily="34" charset="-128"/>
                <a:cs typeface="Arial Unicode MS" panose="020B0604020202020204" pitchFamily="34" charset="-128"/>
              </a:rPr>
              <a:t>Por el denunciante.</a:t>
            </a:r>
            <a:endParaRPr lang="es-ES" sz="1800" dirty="0">
              <a:solidFill>
                <a:srgbClr val="535C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MX" dirty="0"/>
          </a:p>
        </p:txBody>
      </p:sp>
      <p:sp>
        <p:nvSpPr>
          <p:cNvPr id="10" name="Rectángulo 9">
            <a:extLst>
              <a:ext uri="{FF2B5EF4-FFF2-40B4-BE49-F238E27FC236}">
                <a16:creationId xmlns:a16="http://schemas.microsoft.com/office/drawing/2014/main" id="{BB3EB0AF-916B-9AF7-6A6A-15C4114EB120}"/>
              </a:ext>
            </a:extLst>
          </p:cNvPr>
          <p:cNvSpPr/>
          <p:nvPr/>
        </p:nvSpPr>
        <p:spPr>
          <a:xfrm>
            <a:off x="650914" y="3969601"/>
            <a:ext cx="4040356" cy="203950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s-MX" sz="1200" b="1" i="0" dirty="0">
                <a:solidFill>
                  <a:schemeClr val="bg1"/>
                </a:solidFill>
                <a:effectLst/>
                <a:latin typeface="Arial" panose="020B0604020202020204" pitchFamily="34" charset="0"/>
                <a:cs typeface="Arial" panose="020B0604020202020204" pitchFamily="34" charset="0"/>
              </a:rPr>
              <a:t>RESPONSABILIDADES ADMINISTRATIVAS. EL DENUNCIANTE PUEDE IMPUGNAR EL ACUERDO DE CONCLUSIÓN Y ARCHIVO DEL EXPEDIENTE, MEDIANTE EL RECURSO DE INCONFORMIDAD. </a:t>
            </a:r>
            <a:r>
              <a:rPr lang="es-MX" sz="1200" b="1" i="0" dirty="0">
                <a:solidFill>
                  <a:schemeClr val="bg1">
                    <a:lumMod val="50000"/>
                  </a:schemeClr>
                </a:solidFill>
                <a:effectLst/>
                <a:latin typeface="Arial" panose="020B0604020202020204" pitchFamily="34" charset="0"/>
                <a:cs typeface="Arial" panose="020B0604020202020204" pitchFamily="34" charset="0"/>
              </a:rPr>
              <a:t>Registro digital: </a:t>
            </a:r>
            <a:r>
              <a:rPr lang="es-MX" sz="1200" b="0" i="0" dirty="0">
                <a:solidFill>
                  <a:schemeClr val="bg1">
                    <a:lumMod val="50000"/>
                  </a:schemeClr>
                </a:solidFill>
                <a:effectLst/>
                <a:latin typeface="Arial" panose="020B0604020202020204" pitchFamily="34" charset="0"/>
                <a:cs typeface="Arial" panose="020B0604020202020204" pitchFamily="34" charset="0"/>
              </a:rPr>
              <a:t>2026084</a:t>
            </a:r>
            <a:endParaRPr lang="es-MX" sz="1200" b="1" kern="1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235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75815" y="415715"/>
            <a:ext cx="2468421" cy="646331"/>
          </a:xfrm>
          <a:prstGeom prst="rect">
            <a:avLst/>
          </a:prstGeom>
          <a:noFill/>
        </p:spPr>
        <p:txBody>
          <a:bodyPr wrap="square" rtlCol="0" anchor="ctr">
            <a:spAutoFit/>
          </a:bodyPr>
          <a:lstStyle/>
          <a:p>
            <a:pPr algn="ctr" defTabSz="342900"/>
            <a:r>
              <a:rPr lang="es-ES_tradnl" sz="2000" b="1" dirty="0">
                <a:solidFill>
                  <a:srgbClr val="535C60"/>
                </a:solidFill>
                <a:latin typeface="Arial" panose="020B0604020202020204" pitchFamily="34" charset="0"/>
                <a:cs typeface="Arial" panose="020B0604020202020204" pitchFamily="34" charset="0"/>
              </a:rPr>
              <a:t>REVOCACIÓN</a:t>
            </a:r>
          </a:p>
          <a:p>
            <a:pPr algn="ctr" defTabSz="342900"/>
            <a:r>
              <a:rPr lang="es-ES_tradnl" sz="1600" dirty="0">
                <a:solidFill>
                  <a:srgbClr val="535C60"/>
                </a:solidFill>
                <a:latin typeface="Arial" panose="020B0604020202020204" pitchFamily="34" charset="0"/>
                <a:cs typeface="Arial" panose="020B0604020202020204" pitchFamily="34" charset="0"/>
              </a:rPr>
              <a:t>210-212 LGRA</a:t>
            </a:r>
          </a:p>
        </p:txBody>
      </p:sp>
      <p:sp>
        <p:nvSpPr>
          <p:cNvPr id="5" name="Rectángulo 4"/>
          <p:cNvSpPr/>
          <p:nvPr/>
        </p:nvSpPr>
        <p:spPr>
          <a:xfrm>
            <a:off x="763151" y="278522"/>
            <a:ext cx="2766689" cy="2317793"/>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4687389" y="518664"/>
            <a:ext cx="5605903" cy="2031325"/>
          </a:xfrm>
          <a:prstGeom prst="rect">
            <a:avLst/>
          </a:prstGeom>
          <a:noFill/>
        </p:spPr>
        <p:txBody>
          <a:bodyPr wrap="square" rtlCol="0" anchor="ctr">
            <a:spAutoFit/>
          </a:bodyPr>
          <a:lstStyle/>
          <a:p>
            <a:pPr marL="342900" indent="-342900" algn="just" defTabSz="342900">
              <a:buFont typeface="Arial" panose="020B0604020202020204" pitchFamily="34" charset="0"/>
              <a:buChar char="•"/>
            </a:pPr>
            <a:r>
              <a:rPr lang="es-ES_tradnl" dirty="0">
                <a:solidFill>
                  <a:srgbClr val="535C60"/>
                </a:solidFill>
                <a:latin typeface="Arial" panose="020B0604020202020204" pitchFamily="34" charset="0"/>
                <a:cs typeface="Arial" panose="020B0604020202020204" pitchFamily="34" charset="0"/>
              </a:rPr>
              <a:t>Se interpone por los SP que resulten responsables por faltas administrativas no graves.</a:t>
            </a:r>
          </a:p>
          <a:p>
            <a:pPr marL="342900" indent="-342900" algn="just" defTabSz="342900">
              <a:buFont typeface="Arial" panose="020B0604020202020204" pitchFamily="34" charset="0"/>
              <a:buChar char="•"/>
            </a:pPr>
            <a:r>
              <a:rPr lang="es-ES_tradnl" dirty="0">
                <a:solidFill>
                  <a:srgbClr val="535C60"/>
                </a:solidFill>
                <a:latin typeface="Arial" panose="020B0604020202020204" pitchFamily="34" charset="0"/>
                <a:cs typeface="Arial" panose="020B0604020202020204" pitchFamily="34" charset="0"/>
              </a:rPr>
              <a:t>Se interpone dentro de los 15 días hábiles siguientes a la notificación.</a:t>
            </a:r>
          </a:p>
          <a:p>
            <a:pPr marL="342900" indent="-342900" algn="just" defTabSz="342900">
              <a:buFont typeface="Arial" panose="020B0604020202020204" pitchFamily="34" charset="0"/>
              <a:buChar char="•"/>
            </a:pPr>
            <a:r>
              <a:rPr lang="es-ES_tradnl" dirty="0">
                <a:solidFill>
                  <a:srgbClr val="535C60"/>
                </a:solidFill>
                <a:latin typeface="Arial" panose="020B0604020202020204" pitchFamily="34" charset="0"/>
                <a:cs typeface="Arial" panose="020B0604020202020204" pitchFamily="34" charset="0"/>
              </a:rPr>
              <a:t>Ante la autoridad emisora de la resolución.</a:t>
            </a:r>
          </a:p>
          <a:p>
            <a:pPr marL="342900" indent="-342900" algn="just" defTabSz="342900">
              <a:buFont typeface="Arial" panose="020B0604020202020204" pitchFamily="34" charset="0"/>
              <a:buChar char="•"/>
            </a:pPr>
            <a:r>
              <a:rPr lang="es-ES_tradnl" dirty="0">
                <a:solidFill>
                  <a:srgbClr val="535C60"/>
                </a:solidFill>
                <a:latin typeface="Arial" panose="020B0604020202020204" pitchFamily="34" charset="0"/>
                <a:cs typeface="Arial" panose="020B0604020202020204" pitchFamily="34" charset="0"/>
              </a:rPr>
              <a:t>La resolución de este recurso será impugnable vía juicio contencioso administrativo.</a:t>
            </a:r>
          </a:p>
        </p:txBody>
      </p:sp>
      <p:sp>
        <p:nvSpPr>
          <p:cNvPr id="78" name="Rectángulo 77"/>
          <p:cNvSpPr/>
          <p:nvPr/>
        </p:nvSpPr>
        <p:spPr>
          <a:xfrm>
            <a:off x="4469503" y="278522"/>
            <a:ext cx="6181008" cy="251161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79" name="CuadroTexto 78"/>
          <p:cNvSpPr txBox="1"/>
          <p:nvPr/>
        </p:nvSpPr>
        <p:spPr>
          <a:xfrm>
            <a:off x="912284" y="4133394"/>
            <a:ext cx="2468421" cy="615553"/>
          </a:xfrm>
          <a:prstGeom prst="rect">
            <a:avLst/>
          </a:prstGeom>
          <a:noFill/>
        </p:spPr>
        <p:txBody>
          <a:bodyPr wrap="square" rtlCol="0" anchor="ctr">
            <a:spAutoFit/>
          </a:bodyPr>
          <a:lstStyle/>
          <a:p>
            <a:pPr algn="ctr" defTabSz="342900"/>
            <a:r>
              <a:rPr lang="es-MX" b="1" dirty="0">
                <a:solidFill>
                  <a:srgbClr val="535C60"/>
                </a:solidFill>
                <a:latin typeface="Arial" panose="020B0604020202020204" pitchFamily="34" charset="0"/>
                <a:cs typeface="Arial" panose="020B0604020202020204" pitchFamily="34" charset="0"/>
              </a:rPr>
              <a:t>RECLAMACIÓN</a:t>
            </a:r>
          </a:p>
          <a:p>
            <a:pPr algn="ctr" defTabSz="342900"/>
            <a:r>
              <a:rPr lang="es-MX" sz="1600" dirty="0">
                <a:solidFill>
                  <a:srgbClr val="535C60"/>
                </a:solidFill>
                <a:latin typeface="Arial" panose="020B0604020202020204" pitchFamily="34" charset="0"/>
                <a:cs typeface="Arial" panose="020B0604020202020204" pitchFamily="34" charset="0"/>
              </a:rPr>
              <a:t>213 y 214 LGRA</a:t>
            </a:r>
          </a:p>
        </p:txBody>
      </p:sp>
      <p:sp>
        <p:nvSpPr>
          <p:cNvPr id="80" name="Rectángulo 79"/>
          <p:cNvSpPr/>
          <p:nvPr/>
        </p:nvSpPr>
        <p:spPr>
          <a:xfrm>
            <a:off x="765076" y="3034748"/>
            <a:ext cx="2766689" cy="354473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81" name="CuadroTexto 80"/>
          <p:cNvSpPr txBox="1"/>
          <p:nvPr/>
        </p:nvSpPr>
        <p:spPr>
          <a:xfrm>
            <a:off x="4678594" y="3037399"/>
            <a:ext cx="5605903" cy="3539430"/>
          </a:xfrm>
          <a:prstGeom prst="rect">
            <a:avLst/>
          </a:prstGeom>
          <a:noFill/>
        </p:spPr>
        <p:txBody>
          <a:bodyPr wrap="square" rtlCol="0" anchor="ctr">
            <a:spAutoFit/>
          </a:bodyPr>
          <a:lstStyle/>
          <a:p>
            <a:pPr marL="171450" indent="-171450" algn="just" defTabSz="342900">
              <a:buFont typeface="Arial" panose="020B0604020202020204" pitchFamily="34" charset="0"/>
              <a:buChar char="•"/>
            </a:pPr>
            <a:r>
              <a:rPr lang="es-MX" sz="1600" dirty="0">
                <a:solidFill>
                  <a:srgbClr val="535C60"/>
                </a:solidFill>
                <a:latin typeface="Arial" panose="020B0604020202020204" pitchFamily="34" charset="0"/>
                <a:cs typeface="Arial" panose="020B0604020202020204" pitchFamily="34" charset="0"/>
              </a:rPr>
              <a:t>Contra de las resoluciones de las autoridades substanciadoras o resolutoras que admitan, desechen o tengan por no presentado el Informe de Presunta Responsabilidad Administrativa, la contestación o alguna prueba; las que decreten o nieguen el sobreseimiento del procedimiento de responsabilidad administrativa antes del cierre de instrucción; y aquéllas que admitan o rechacen la intervención del tercero interesado.</a:t>
            </a:r>
          </a:p>
          <a:p>
            <a:pPr marL="171450" indent="-171450" algn="just" defTabSz="342900">
              <a:buFont typeface="Arial" panose="020B0604020202020204" pitchFamily="34" charset="0"/>
              <a:buChar char="•"/>
            </a:pPr>
            <a:endParaRPr lang="es-MX" sz="1600" dirty="0">
              <a:solidFill>
                <a:srgbClr val="535C60"/>
              </a:solidFill>
              <a:latin typeface="Arial" panose="020B0604020202020204" pitchFamily="34" charset="0"/>
              <a:cs typeface="Arial" panose="020B0604020202020204" pitchFamily="34" charset="0"/>
            </a:endParaRPr>
          </a:p>
          <a:p>
            <a:pPr marL="171450" indent="-171450" algn="just" defTabSz="342900">
              <a:buFont typeface="Arial" panose="020B0604020202020204" pitchFamily="34" charset="0"/>
              <a:buChar char="•"/>
            </a:pPr>
            <a:endParaRPr lang="es-MX" sz="1600" dirty="0">
              <a:solidFill>
                <a:srgbClr val="535C60"/>
              </a:solidFill>
              <a:latin typeface="Arial" panose="020B0604020202020204" pitchFamily="34" charset="0"/>
              <a:cs typeface="Arial" panose="020B0604020202020204" pitchFamily="34" charset="0"/>
            </a:endParaRPr>
          </a:p>
          <a:p>
            <a:pPr marL="171450" indent="-171450" algn="just" defTabSz="342900">
              <a:buFont typeface="Arial" panose="020B0604020202020204" pitchFamily="34" charset="0"/>
              <a:buChar char="•"/>
            </a:pPr>
            <a:endParaRPr lang="es-MX" sz="1600" dirty="0">
              <a:solidFill>
                <a:srgbClr val="535C60"/>
              </a:solidFill>
              <a:latin typeface="Arial" panose="020B0604020202020204" pitchFamily="34" charset="0"/>
              <a:cs typeface="Arial" panose="020B0604020202020204" pitchFamily="34" charset="0"/>
            </a:endParaRPr>
          </a:p>
          <a:p>
            <a:pPr marL="171450" indent="-171450" algn="just" defTabSz="342900">
              <a:buFont typeface="Arial" panose="020B0604020202020204" pitchFamily="34" charset="0"/>
              <a:buChar char="•"/>
            </a:pPr>
            <a:endParaRPr lang="es-MX" sz="1600" dirty="0">
              <a:solidFill>
                <a:srgbClr val="535C60"/>
              </a:solidFill>
              <a:latin typeface="Arial" panose="020B0604020202020204" pitchFamily="34" charset="0"/>
              <a:cs typeface="Arial" panose="020B0604020202020204" pitchFamily="34" charset="0"/>
            </a:endParaRPr>
          </a:p>
          <a:p>
            <a:pPr marL="171450" indent="-171450" algn="just" defTabSz="342900">
              <a:buFont typeface="Arial" panose="020B0604020202020204" pitchFamily="34" charset="0"/>
              <a:buChar char="•"/>
            </a:pPr>
            <a:r>
              <a:rPr lang="es-MX" sz="1600" dirty="0">
                <a:solidFill>
                  <a:srgbClr val="535C60"/>
                </a:solidFill>
                <a:latin typeface="Arial" panose="020B0604020202020204" pitchFamily="34" charset="0"/>
                <a:cs typeface="Arial" panose="020B0604020202020204" pitchFamily="34" charset="0"/>
              </a:rPr>
              <a:t>Se interpone dentro de los 5 días hábiles siguientes a la notificación. No admite recurso alguno.</a:t>
            </a:r>
          </a:p>
        </p:txBody>
      </p:sp>
      <p:sp>
        <p:nvSpPr>
          <p:cNvPr id="82" name="Rectángulo 81"/>
          <p:cNvSpPr/>
          <p:nvPr/>
        </p:nvSpPr>
        <p:spPr>
          <a:xfrm>
            <a:off x="4481399" y="3034748"/>
            <a:ext cx="6181008" cy="354473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83" name="Google Shape;2429;p82"/>
          <p:cNvGrpSpPr/>
          <p:nvPr/>
        </p:nvGrpSpPr>
        <p:grpSpPr>
          <a:xfrm>
            <a:off x="3729563" y="1132510"/>
            <a:ext cx="582828" cy="304908"/>
            <a:chOff x="4920150" y="1977875"/>
            <a:chExt cx="68525" cy="33800"/>
          </a:xfrm>
          <a:solidFill>
            <a:srgbClr val="535C60"/>
          </a:solidFill>
        </p:grpSpPr>
        <p:sp>
          <p:nvSpPr>
            <p:cNvPr id="84"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429;p82"/>
          <p:cNvGrpSpPr/>
          <p:nvPr/>
        </p:nvGrpSpPr>
        <p:grpSpPr>
          <a:xfrm>
            <a:off x="3690332" y="5171219"/>
            <a:ext cx="582828" cy="304908"/>
            <a:chOff x="4920150" y="1977875"/>
            <a:chExt cx="68525" cy="33800"/>
          </a:xfrm>
          <a:solidFill>
            <a:srgbClr val="535C60"/>
          </a:solidFill>
        </p:grpSpPr>
        <p:sp>
          <p:nvSpPr>
            <p:cNvPr id="88"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6463E941-8F43-2A51-D94E-4421EE9F7C18}"/>
              </a:ext>
            </a:extLst>
          </p:cNvPr>
          <p:cNvSpPr/>
          <p:nvPr/>
        </p:nvSpPr>
        <p:spPr>
          <a:xfrm>
            <a:off x="151898" y="4931091"/>
            <a:ext cx="3360347" cy="1657622"/>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MX" sz="1600" b="1" kern="100" dirty="0">
                <a:latin typeface="Arial" panose="020B0604020202020204" pitchFamily="34" charset="0"/>
                <a:ea typeface="Calibri" panose="020F0502020204030204" pitchFamily="34" charset="0"/>
                <a:cs typeface="Arial" panose="020B0604020202020204" pitchFamily="34" charset="0"/>
              </a:rPr>
              <a:t>CONFLICTO COMPETENCIAL 37/2019</a:t>
            </a:r>
            <a:r>
              <a:rPr lang="es-MX" sz="1600" b="1" kern="1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spcAft>
                <a:spcPts val="800"/>
              </a:spcAft>
            </a:pPr>
            <a:r>
              <a:rPr lang="es-MX" sz="1050" dirty="0">
                <a:solidFill>
                  <a:schemeClr val="bg2">
                    <a:lumMod val="90000"/>
                  </a:schemeClr>
                </a:solidFill>
                <a:latin typeface="Arial" panose="020B0604020202020204" pitchFamily="34" charset="0"/>
                <a:cs typeface="Arial" panose="020B0604020202020204" pitchFamily="34" charset="0"/>
              </a:rPr>
              <a:t>CORRESPONDE A LA AUTORIDAD SUBSTANCIADORA O RESOLUTORA QUE EMITIÓ EL ACUERDO </a:t>
            </a:r>
          </a:p>
        </p:txBody>
      </p:sp>
      <p:pic>
        <p:nvPicPr>
          <p:cNvPr id="6" name="Imagen 5">
            <a:extLst>
              <a:ext uri="{FF2B5EF4-FFF2-40B4-BE49-F238E27FC236}">
                <a16:creationId xmlns:a16="http://schemas.microsoft.com/office/drawing/2014/main" id="{8A8EAB7E-59B5-882A-88ED-E25B315ED021}"/>
              </a:ext>
            </a:extLst>
          </p:cNvPr>
          <p:cNvPicPr>
            <a:picLocks noChangeAspect="1"/>
          </p:cNvPicPr>
          <p:nvPr/>
        </p:nvPicPr>
        <p:blipFill rotWithShape="1">
          <a:blip r:embed="rId2"/>
          <a:srcRect l="34237" t="55942" r="23657" b="30744"/>
          <a:stretch/>
        </p:blipFill>
        <p:spPr>
          <a:xfrm>
            <a:off x="4718428" y="5092427"/>
            <a:ext cx="5133545" cy="912646"/>
          </a:xfrm>
          <a:prstGeom prst="rect">
            <a:avLst/>
          </a:prstGeom>
        </p:spPr>
      </p:pic>
      <p:sp>
        <p:nvSpPr>
          <p:cNvPr id="7" name="Rectángulo 6">
            <a:extLst>
              <a:ext uri="{FF2B5EF4-FFF2-40B4-BE49-F238E27FC236}">
                <a16:creationId xmlns:a16="http://schemas.microsoft.com/office/drawing/2014/main" id="{B00B9ABD-49E8-653F-AD04-E5D6C1EE5D4D}"/>
              </a:ext>
            </a:extLst>
          </p:cNvPr>
          <p:cNvSpPr/>
          <p:nvPr/>
        </p:nvSpPr>
        <p:spPr>
          <a:xfrm>
            <a:off x="182379" y="1001378"/>
            <a:ext cx="3360347" cy="1657622"/>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MX" b="1" kern="100" dirty="0">
                <a:effectLst/>
                <a:latin typeface="Arial" panose="020B0604020202020204" pitchFamily="34" charset="0"/>
                <a:ea typeface="Calibri" panose="020F0502020204030204" pitchFamily="34" charset="0"/>
                <a:cs typeface="Arial" panose="020B0604020202020204" pitchFamily="34" charset="0"/>
              </a:rPr>
              <a:t>NO ES OPTATIVO.</a:t>
            </a:r>
          </a:p>
          <a:p>
            <a:pPr algn="just">
              <a:lnSpc>
                <a:spcPct val="150000"/>
              </a:lnSpc>
              <a:spcAft>
                <a:spcPts val="800"/>
              </a:spcAft>
            </a:pPr>
            <a:r>
              <a:rPr lang="es-MX" sz="1600" b="1" kern="100" dirty="0">
                <a:latin typeface="Arial" panose="020B0604020202020204" pitchFamily="34" charset="0"/>
                <a:ea typeface="Calibri" panose="020F0502020204030204" pitchFamily="34" charset="0"/>
                <a:cs typeface="Arial" panose="020B0604020202020204" pitchFamily="34" charset="0"/>
              </a:rPr>
              <a:t>CONTRADICCIÓN DE CRITERIOS 149/2023. </a:t>
            </a:r>
            <a:r>
              <a:rPr lang="es-ES" sz="1050" dirty="0">
                <a:solidFill>
                  <a:schemeClr val="bg2">
                    <a:lumMod val="90000"/>
                  </a:schemeClr>
                </a:solidFill>
                <a:latin typeface="Arial" panose="020B0604020202020204" pitchFamily="34" charset="0"/>
                <a:cs typeface="Arial" panose="020B0604020202020204" pitchFamily="34" charset="0"/>
              </a:rPr>
              <a:t>RESUELTA POR LA SEGUNDA SALA EL 11 DE OCTUBRE DE 2023</a:t>
            </a:r>
            <a:endParaRPr lang="es-MX" sz="1600" b="1" kern="100" dirty="0">
              <a:solidFill>
                <a:schemeClr val="bg2">
                  <a:lumMod val="9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974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2284" y="897233"/>
            <a:ext cx="2468421" cy="646331"/>
          </a:xfrm>
          <a:prstGeom prst="rect">
            <a:avLst/>
          </a:prstGeom>
          <a:noFill/>
        </p:spPr>
        <p:txBody>
          <a:bodyPr wrap="square" rtlCol="0" anchor="ctr">
            <a:spAutoFit/>
          </a:bodyPr>
          <a:lstStyle/>
          <a:p>
            <a:pPr algn="ctr" defTabSz="342900"/>
            <a:r>
              <a:rPr lang="es-ES_tradnl" sz="2000" b="1" dirty="0">
                <a:solidFill>
                  <a:srgbClr val="535C60"/>
                </a:solidFill>
                <a:latin typeface="Arial" panose="020B0604020202020204" pitchFamily="34" charset="0"/>
                <a:cs typeface="Arial" panose="020B0604020202020204" pitchFamily="34" charset="0"/>
              </a:rPr>
              <a:t>APELACIÓN</a:t>
            </a:r>
          </a:p>
          <a:p>
            <a:pPr algn="ctr" defTabSz="342900"/>
            <a:r>
              <a:rPr lang="es-ES_tradnl" sz="1600" dirty="0">
                <a:solidFill>
                  <a:srgbClr val="535C60"/>
                </a:solidFill>
                <a:latin typeface="Arial" panose="020B0604020202020204" pitchFamily="34" charset="0"/>
                <a:cs typeface="Arial" panose="020B0604020202020204" pitchFamily="34" charset="0"/>
              </a:rPr>
              <a:t>215-219 LGRA</a:t>
            </a:r>
          </a:p>
        </p:txBody>
      </p:sp>
      <p:sp>
        <p:nvSpPr>
          <p:cNvPr id="5" name="Rectángulo 4"/>
          <p:cNvSpPr/>
          <p:nvPr/>
        </p:nvSpPr>
        <p:spPr>
          <a:xfrm>
            <a:off x="763151" y="278522"/>
            <a:ext cx="2766689" cy="2317793"/>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4687389" y="503276"/>
            <a:ext cx="7093794" cy="2062103"/>
          </a:xfrm>
          <a:prstGeom prst="rect">
            <a:avLst/>
          </a:prstGeom>
          <a:noFill/>
        </p:spPr>
        <p:txBody>
          <a:bodyPr wrap="square" rtlCol="0" anchor="ctr">
            <a:spAutoFit/>
          </a:bodyPr>
          <a:lstStyle/>
          <a:p>
            <a:pPr marL="342900" indent="-342900" algn="just" defTabSz="342900">
              <a:buFont typeface="Arial" panose="020B0604020202020204" pitchFamily="34" charset="0"/>
              <a:buChar char="•"/>
            </a:pPr>
            <a:r>
              <a:rPr lang="es-ES_tradnl" sz="1600" dirty="0">
                <a:solidFill>
                  <a:srgbClr val="535C60"/>
                </a:solidFill>
                <a:latin typeface="Arial" panose="020B0604020202020204" pitchFamily="34" charset="0"/>
                <a:cs typeface="Arial" panose="020B0604020202020204" pitchFamily="34" charset="0"/>
              </a:rPr>
              <a:t>Contra las resolucione</a:t>
            </a:r>
            <a:r>
              <a:rPr lang="es-ES_tradnl" sz="1600" dirty="0">
                <a:solidFill>
                  <a:schemeClr val="tx1">
                    <a:lumMod val="65000"/>
                    <a:lumOff val="35000"/>
                  </a:schemeClr>
                </a:solidFill>
                <a:latin typeface="Arial" panose="020B0604020202020204" pitchFamily="34" charset="0"/>
                <a:cs typeface="Arial" panose="020B0604020202020204" pitchFamily="34" charset="0"/>
              </a:rPr>
              <a:t>s que </a:t>
            </a:r>
            <a:r>
              <a:rPr lang="es-MX" sz="1600" dirty="0">
                <a:solidFill>
                  <a:schemeClr val="tx1">
                    <a:lumMod val="65000"/>
                    <a:lumOff val="35000"/>
                  </a:schemeClr>
                </a:solidFill>
                <a:latin typeface="Arial" panose="020B0604020202020204" pitchFamily="34" charset="0"/>
                <a:cs typeface="Arial" panose="020B0604020202020204" pitchFamily="34" charset="0"/>
              </a:rPr>
              <a:t>determinen imponer sanciones por la comisión de faltas administrativas graves o faltas de particulares.</a:t>
            </a:r>
          </a:p>
          <a:p>
            <a:pPr marL="342900" indent="-342900" algn="just" defTabSz="342900">
              <a:buFont typeface="Arial" panose="020B0604020202020204" pitchFamily="34" charset="0"/>
              <a:buChar char="•"/>
            </a:pPr>
            <a:r>
              <a:rPr lang="es-MX" sz="1600" dirty="0">
                <a:solidFill>
                  <a:schemeClr val="tx1">
                    <a:lumMod val="65000"/>
                    <a:lumOff val="35000"/>
                  </a:schemeClr>
                </a:solidFill>
                <a:latin typeface="Arial" panose="020B0604020202020204" pitchFamily="34" charset="0"/>
                <a:cs typeface="Arial" panose="020B0604020202020204" pitchFamily="34" charset="0"/>
              </a:rPr>
              <a:t>Se promoverá mediante escrito ante el Tribunal que emitió la resolución, dentro de los quince días hábiles siguientes a aquél en que surta sus efectos la notificación de la resolución que se recurre.</a:t>
            </a:r>
          </a:p>
          <a:p>
            <a:pPr marL="342900" indent="-342900" algn="just" defTabSz="342900">
              <a:buFont typeface="Arial" panose="020B0604020202020204" pitchFamily="34" charset="0"/>
              <a:buChar char="•"/>
            </a:pPr>
            <a:r>
              <a:rPr lang="es-MX" sz="1600" dirty="0">
                <a:solidFill>
                  <a:schemeClr val="tx1">
                    <a:lumMod val="65000"/>
                    <a:lumOff val="35000"/>
                  </a:schemeClr>
                </a:solidFill>
                <a:latin typeface="Arial" panose="020B0604020202020204" pitchFamily="34" charset="0"/>
                <a:cs typeface="Arial" panose="020B0604020202020204" pitchFamily="34" charset="0"/>
              </a:rPr>
              <a:t>Podrán ser </a:t>
            </a:r>
            <a:r>
              <a:rPr lang="es-MX" sz="1600" b="1" dirty="0">
                <a:solidFill>
                  <a:schemeClr val="tx1">
                    <a:lumMod val="65000"/>
                    <a:lumOff val="35000"/>
                  </a:schemeClr>
                </a:solidFill>
                <a:latin typeface="Arial" panose="020B0604020202020204" pitchFamily="34" charset="0"/>
                <a:cs typeface="Arial" panose="020B0604020202020204" pitchFamily="34" charset="0"/>
              </a:rPr>
              <a:t>impugnadas por los responsables o por los terceros</a:t>
            </a:r>
            <a:r>
              <a:rPr lang="es-MX" sz="1600" dirty="0">
                <a:solidFill>
                  <a:schemeClr val="tx1">
                    <a:lumMod val="65000"/>
                    <a:lumOff val="35000"/>
                  </a:schemeClr>
                </a:solidFill>
                <a:latin typeface="Arial" panose="020B0604020202020204" pitchFamily="34" charset="0"/>
                <a:cs typeface="Arial" panose="020B0604020202020204" pitchFamily="34" charset="0"/>
              </a:rPr>
              <a:t>.</a:t>
            </a:r>
          </a:p>
          <a:p>
            <a:pPr marL="342900" indent="-342900" algn="just" defTabSz="342900">
              <a:buFont typeface="Arial" panose="020B0604020202020204" pitchFamily="34" charset="0"/>
              <a:buChar char="•"/>
            </a:pPr>
            <a:r>
              <a:rPr lang="es-MX" sz="1600" dirty="0">
                <a:solidFill>
                  <a:schemeClr val="tx1">
                    <a:lumMod val="65000"/>
                    <a:lumOff val="35000"/>
                  </a:schemeClr>
                </a:solidFill>
                <a:latin typeface="Arial" panose="020B0604020202020204" pitchFamily="34" charset="0"/>
                <a:cs typeface="Arial" panose="020B0604020202020204" pitchFamily="34" charset="0"/>
              </a:rPr>
              <a:t>Se añadió la posibilidad de que recurra el investigador cuando se determinó una no responsabilidad.</a:t>
            </a:r>
            <a:endParaRPr lang="es-ES_tradnl"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8" name="Rectángulo 77"/>
          <p:cNvSpPr/>
          <p:nvPr/>
        </p:nvSpPr>
        <p:spPr>
          <a:xfrm>
            <a:off x="4469503" y="278522"/>
            <a:ext cx="7425044" cy="251161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83" name="Google Shape;2429;p82"/>
          <p:cNvGrpSpPr/>
          <p:nvPr/>
        </p:nvGrpSpPr>
        <p:grpSpPr>
          <a:xfrm>
            <a:off x="3729563" y="1132510"/>
            <a:ext cx="582828" cy="304908"/>
            <a:chOff x="4920150" y="1977875"/>
            <a:chExt cx="68525" cy="33800"/>
          </a:xfrm>
          <a:solidFill>
            <a:srgbClr val="535C60"/>
          </a:solidFill>
        </p:grpSpPr>
        <p:sp>
          <p:nvSpPr>
            <p:cNvPr id="84"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ángulo 7">
            <a:extLst>
              <a:ext uri="{FF2B5EF4-FFF2-40B4-BE49-F238E27FC236}">
                <a16:creationId xmlns:a16="http://schemas.microsoft.com/office/drawing/2014/main" id="{056249AB-24B1-8A07-1375-1BD3D1BA7B11}"/>
              </a:ext>
            </a:extLst>
          </p:cNvPr>
          <p:cNvSpPr/>
          <p:nvPr/>
        </p:nvSpPr>
        <p:spPr>
          <a:xfrm>
            <a:off x="297453" y="1491993"/>
            <a:ext cx="3778512" cy="150804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900" b="1" dirty="0">
                <a:solidFill>
                  <a:schemeClr val="bg1"/>
                </a:solidFill>
                <a:latin typeface="Arial" panose="020B0604020202020204" pitchFamily="34" charset="0"/>
                <a:cs typeface="Arial" panose="020B0604020202020204" pitchFamily="34" charset="0"/>
              </a:rPr>
              <a:t>RESPONSABILIDADES ADMINISTRATIVAS. LA AUTORIDAD INVESTIGADORA SE ENCUENTRA LEGITIMADA PARA INTERPONER EL RECURSO DE APELACIÓN PREVISTO Y REGULADO EN LOS ARTÍCULOS 215 A 219 DE LA LEY GENERAL DE RESPONSABILIDADES ADMINISTRATIVAS. </a:t>
            </a:r>
          </a:p>
          <a:p>
            <a:pPr algn="just"/>
            <a:r>
              <a:rPr lang="es-ES" sz="900" b="1" dirty="0">
                <a:solidFill>
                  <a:schemeClr val="bg1"/>
                </a:solidFill>
                <a:latin typeface="Arial" panose="020B0604020202020204" pitchFamily="34" charset="0"/>
                <a:cs typeface="Arial" panose="020B0604020202020204" pitchFamily="34" charset="0"/>
              </a:rPr>
              <a:t>Registro: 2025579</a:t>
            </a:r>
            <a:endParaRPr lang="es-MX" sz="900" b="1"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E390975-0823-3D2A-1576-E4D52D27D839}"/>
              </a:ext>
            </a:extLst>
          </p:cNvPr>
          <p:cNvPicPr>
            <a:picLocks noChangeAspect="1"/>
          </p:cNvPicPr>
          <p:nvPr/>
        </p:nvPicPr>
        <p:blipFill rotWithShape="1">
          <a:blip r:embed="rId2"/>
          <a:srcRect l="32303" t="23522" r="16273" b="8012"/>
          <a:stretch/>
        </p:blipFill>
        <p:spPr>
          <a:xfrm>
            <a:off x="5826355" y="3237089"/>
            <a:ext cx="4618778" cy="3457401"/>
          </a:xfrm>
          <a:prstGeom prst="rect">
            <a:avLst/>
          </a:prstGeom>
        </p:spPr>
      </p:pic>
      <p:pic>
        <p:nvPicPr>
          <p:cNvPr id="71" name="Imagen 70">
            <a:extLst>
              <a:ext uri="{FF2B5EF4-FFF2-40B4-BE49-F238E27FC236}">
                <a16:creationId xmlns:a16="http://schemas.microsoft.com/office/drawing/2014/main" id="{DB8C55E7-4E70-51D3-05D3-B5829D714842}"/>
              </a:ext>
            </a:extLst>
          </p:cNvPr>
          <p:cNvPicPr>
            <a:picLocks noChangeAspect="1"/>
          </p:cNvPicPr>
          <p:nvPr/>
        </p:nvPicPr>
        <p:blipFill rotWithShape="1">
          <a:blip r:embed="rId3"/>
          <a:srcRect l="33217" t="36869" r="16604" b="19708"/>
          <a:stretch/>
        </p:blipFill>
        <p:spPr>
          <a:xfrm>
            <a:off x="1310185" y="3448050"/>
            <a:ext cx="4392451" cy="2137127"/>
          </a:xfrm>
          <a:prstGeom prst="rect">
            <a:avLst/>
          </a:prstGeom>
        </p:spPr>
      </p:pic>
    </p:spTree>
    <p:extLst>
      <p:ext uri="{BB962C8B-B14F-4D97-AF65-F5344CB8AC3E}">
        <p14:creationId xmlns:p14="http://schemas.microsoft.com/office/powerpoint/2010/main" val="421165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9" name="CuadroTexto 78"/>
          <p:cNvSpPr txBox="1"/>
          <p:nvPr/>
        </p:nvSpPr>
        <p:spPr>
          <a:xfrm>
            <a:off x="912284" y="4133394"/>
            <a:ext cx="2468421" cy="615553"/>
          </a:xfrm>
          <a:prstGeom prst="rect">
            <a:avLst/>
          </a:prstGeom>
          <a:noFill/>
        </p:spPr>
        <p:txBody>
          <a:bodyPr wrap="square" rtlCol="0" anchor="ctr">
            <a:spAutoFit/>
          </a:bodyPr>
          <a:lstStyle/>
          <a:p>
            <a:pPr algn="ctr" defTabSz="342900"/>
            <a:r>
              <a:rPr lang="es-MX" b="1" dirty="0">
                <a:solidFill>
                  <a:srgbClr val="535C60"/>
                </a:solidFill>
                <a:latin typeface="Arial" panose="020B0604020202020204" pitchFamily="34" charset="0"/>
                <a:cs typeface="Arial" panose="020B0604020202020204" pitchFamily="34" charset="0"/>
              </a:rPr>
              <a:t>REVISIÓN</a:t>
            </a:r>
          </a:p>
          <a:p>
            <a:pPr algn="ctr" defTabSz="342900"/>
            <a:r>
              <a:rPr lang="es-MX" sz="1600" dirty="0">
                <a:solidFill>
                  <a:srgbClr val="535C60"/>
                </a:solidFill>
                <a:latin typeface="Arial" panose="020B0604020202020204" pitchFamily="34" charset="0"/>
                <a:cs typeface="Arial" panose="020B0604020202020204" pitchFamily="34" charset="0"/>
              </a:rPr>
              <a:t>220 y 221 LGRA</a:t>
            </a:r>
          </a:p>
        </p:txBody>
      </p:sp>
      <p:sp>
        <p:nvSpPr>
          <p:cNvPr id="80" name="Rectángulo 79"/>
          <p:cNvSpPr/>
          <p:nvPr/>
        </p:nvSpPr>
        <p:spPr>
          <a:xfrm>
            <a:off x="520421" y="1227668"/>
            <a:ext cx="2766689" cy="354473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81" name="CuadroTexto 80"/>
          <p:cNvSpPr txBox="1"/>
          <p:nvPr/>
        </p:nvSpPr>
        <p:spPr>
          <a:xfrm>
            <a:off x="5795220" y="833001"/>
            <a:ext cx="5897040" cy="3323987"/>
          </a:xfrm>
          <a:prstGeom prst="rect">
            <a:avLst/>
          </a:prstGeom>
          <a:noFill/>
        </p:spPr>
        <p:txBody>
          <a:bodyPr wrap="square" rtlCol="0" anchor="ctr">
            <a:spAutoFit/>
          </a:bodyPr>
          <a:lstStyle/>
          <a:p>
            <a:pPr marL="171450" indent="-171450" algn="just" defTabSz="342900">
              <a:buFont typeface="Arial" panose="020B0604020202020204" pitchFamily="34" charset="0"/>
              <a:buChar char="•"/>
            </a:pPr>
            <a:r>
              <a:rPr lang="es-MX" sz="1500" dirty="0">
                <a:solidFill>
                  <a:srgbClr val="535C60"/>
                </a:solidFill>
                <a:latin typeface="Arial" panose="020B0604020202020204" pitchFamily="34" charset="0"/>
                <a:cs typeface="Arial" panose="020B0604020202020204" pitchFamily="34" charset="0"/>
              </a:rPr>
              <a:t>Contra de las resoluciones definitivas del TFJA</a:t>
            </a:r>
          </a:p>
          <a:p>
            <a:pPr marL="171450" indent="-171450" algn="just" defTabSz="342900">
              <a:buFont typeface="Arial" panose="020B0604020202020204" pitchFamily="34" charset="0"/>
              <a:buChar char="•"/>
            </a:pPr>
            <a:r>
              <a:rPr lang="es-MX" sz="1500" dirty="0">
                <a:solidFill>
                  <a:schemeClr val="tx1">
                    <a:lumMod val="50000"/>
                    <a:lumOff val="50000"/>
                  </a:schemeClr>
                </a:solidFill>
                <a:latin typeface="Arial" panose="020B0604020202020204" pitchFamily="34" charset="0"/>
                <a:cs typeface="Arial" panose="020B0604020202020204" pitchFamily="34" charset="0"/>
              </a:rPr>
              <a:t>Se promoverá mediante escrito ante el Tribunal que emitió la resolución </a:t>
            </a:r>
            <a:r>
              <a:rPr lang="es-MX" sz="1500" dirty="0">
                <a:solidFill>
                  <a:srgbClr val="535C60"/>
                </a:solidFill>
                <a:latin typeface="Arial" panose="020B0604020202020204" pitchFamily="34" charset="0"/>
                <a:cs typeface="Arial" panose="020B0604020202020204" pitchFamily="34" charset="0"/>
              </a:rPr>
              <a:t>dentro de los diez días hábiles siguientes a aquél en que surta sus efectos la notificación respectiva.</a:t>
            </a:r>
          </a:p>
          <a:p>
            <a:pPr marL="285750" indent="-285750" algn="just" defTabSz="342900">
              <a:buFont typeface="Arial" panose="020B0604020202020204" pitchFamily="34" charset="0"/>
              <a:buChar char="•"/>
            </a:pPr>
            <a:r>
              <a:rPr lang="es-MX" sz="1500" dirty="0">
                <a:solidFill>
                  <a:srgbClr val="535C60"/>
                </a:solidFill>
                <a:latin typeface="Arial" panose="020B0604020202020204" pitchFamily="34" charset="0"/>
                <a:cs typeface="Arial" panose="020B0604020202020204" pitchFamily="34" charset="0"/>
              </a:rPr>
              <a:t>La tramitación del recurso de revisión se sujetará a lo establecido en la Ley de Amparo, Reglamentaria de los Artículos 103 y 107 de la Constitución Política de los Estados Unidos Mexicanos, para la substanciación de la revisión en amparo indirecto.</a:t>
            </a:r>
          </a:p>
          <a:p>
            <a:pPr marL="285750" indent="-285750" algn="just" defTabSz="342900">
              <a:buFont typeface="Arial" panose="020B0604020202020204" pitchFamily="34" charset="0"/>
              <a:buChar char="•"/>
            </a:pPr>
            <a:r>
              <a:rPr lang="es-MX" sz="1500" dirty="0">
                <a:solidFill>
                  <a:srgbClr val="535C60"/>
                </a:solidFill>
                <a:latin typeface="Arial" panose="020B0604020202020204" pitchFamily="34" charset="0"/>
                <a:cs typeface="Arial" panose="020B0604020202020204" pitchFamily="34" charset="0"/>
              </a:rPr>
              <a:t>En contra de la resolución dictada por el Tribunal Colegiado de Circuito no procederá juicio ni recurso alguno.</a:t>
            </a:r>
          </a:p>
          <a:p>
            <a:pPr marL="285750" indent="-285750" algn="just" defTabSz="342900">
              <a:buFont typeface="Arial" panose="020B0604020202020204" pitchFamily="34" charset="0"/>
              <a:buChar char="•"/>
            </a:pPr>
            <a:r>
              <a:rPr lang="es-MX" sz="1500" dirty="0">
                <a:solidFill>
                  <a:srgbClr val="535C60"/>
                </a:solidFill>
                <a:latin typeface="Arial" panose="020B0604020202020204" pitchFamily="34" charset="0"/>
                <a:cs typeface="Arial" panose="020B0604020202020204" pitchFamily="34" charset="0"/>
              </a:rPr>
              <a:t>Podrán ser impugnadas por la Secretaría de la Función Pública, los Órganos internos de control de los entes públicos federales o la Auditoría Superior de la Federación.</a:t>
            </a:r>
          </a:p>
        </p:txBody>
      </p:sp>
      <p:sp>
        <p:nvSpPr>
          <p:cNvPr id="82" name="Rectángulo 81"/>
          <p:cNvSpPr/>
          <p:nvPr/>
        </p:nvSpPr>
        <p:spPr>
          <a:xfrm>
            <a:off x="5653236" y="720857"/>
            <a:ext cx="6181008" cy="354473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grpSp>
        <p:nvGrpSpPr>
          <p:cNvPr id="87" name="Google Shape;2429;p82"/>
          <p:cNvGrpSpPr/>
          <p:nvPr/>
        </p:nvGrpSpPr>
        <p:grpSpPr>
          <a:xfrm>
            <a:off x="4497756" y="2673661"/>
            <a:ext cx="582828" cy="304908"/>
            <a:chOff x="4920150" y="1977875"/>
            <a:chExt cx="68525" cy="33800"/>
          </a:xfrm>
          <a:solidFill>
            <a:srgbClr val="535C60"/>
          </a:solidFill>
        </p:grpSpPr>
        <p:sp>
          <p:nvSpPr>
            <p:cNvPr id="88" name="Google Shape;2430;p82"/>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1;p82"/>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2;p82"/>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9502D3E2-1FAE-8A39-D567-DC677C880BE9}"/>
              </a:ext>
            </a:extLst>
          </p:cNvPr>
          <p:cNvSpPr/>
          <p:nvPr/>
        </p:nvSpPr>
        <p:spPr>
          <a:xfrm>
            <a:off x="146592" y="2084911"/>
            <a:ext cx="3778512" cy="150804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DD8E7785-B1E9-057F-7B0C-532E1CD82CE6}"/>
              </a:ext>
            </a:extLst>
          </p:cNvPr>
          <p:cNvSpPr txBox="1"/>
          <p:nvPr/>
        </p:nvSpPr>
        <p:spPr>
          <a:xfrm>
            <a:off x="357756" y="2156701"/>
            <a:ext cx="3332576" cy="1338828"/>
          </a:xfrm>
          <a:prstGeom prst="rect">
            <a:avLst/>
          </a:prstGeom>
          <a:noFill/>
        </p:spPr>
        <p:txBody>
          <a:bodyPr wrap="square" rtlCol="0">
            <a:spAutoFit/>
          </a:bodyPr>
          <a:lstStyle/>
          <a:p>
            <a:pPr algn="just"/>
            <a:r>
              <a:rPr lang="es-MX" sz="900" b="1" i="0" dirty="0">
                <a:solidFill>
                  <a:schemeClr val="bg1"/>
                </a:solidFill>
                <a:effectLst/>
                <a:latin typeface="Arial" panose="020B0604020202020204" pitchFamily="34" charset="0"/>
                <a:cs typeface="Arial" panose="020B0604020202020204" pitchFamily="34" charset="0"/>
              </a:rPr>
              <a:t>REVISIÓN CONTENCIOSA ADMINISTRATIVA. LA REGULADA POR EL LEGISLADOR LOCAL EN LOS ARTÍCULOS 220 Y 221 DE LA LEY DE RESPONSABILIDADES ADMINISTRATIVAS PARA EL ESTADO DE GUANAJUATO, QUE DOTA DE COMPETENCIA A LOS TRIBUNALES COLEGIADOS DE CIRCUITO PARA RESOLVERLA, CONSTITUYE UNA INVASIÓN DE ESFERAS Y, POR ENDE, DEBE DESECHARSE. </a:t>
            </a:r>
            <a:r>
              <a:rPr lang="es-MX" sz="900" b="0" i="0" dirty="0">
                <a:solidFill>
                  <a:srgbClr val="212529"/>
                </a:solidFill>
                <a:effectLst/>
                <a:latin typeface="Calibri" panose="020F0502020204030204" pitchFamily="34" charset="0"/>
              </a:rPr>
              <a:t>2022382</a:t>
            </a:r>
            <a:endParaRPr lang="es-MX"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14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5890051" y="300837"/>
            <a:ext cx="6191250" cy="5016758"/>
          </a:xfrm>
          <a:prstGeom prst="rect">
            <a:avLst/>
          </a:prstGeom>
          <a:noFill/>
        </p:spPr>
        <p:txBody>
          <a:bodyPr wrap="square" rtlCol="0">
            <a:spAutoFit/>
          </a:bodyPr>
          <a:lstStyle/>
          <a:p>
            <a:pPr algn="ctr"/>
            <a:r>
              <a:rPr lang="es-MX" sz="4000" b="1" dirty="0">
                <a:solidFill>
                  <a:srgbClr val="535C60"/>
                </a:solidFill>
                <a:latin typeface="Arial" panose="020B0604020202020204" pitchFamily="34" charset="0"/>
                <a:cs typeface="Arial" panose="020B0604020202020204" pitchFamily="34" charset="0"/>
              </a:rPr>
              <a:t>Sentencias en materia de Responsabilidad Administrativa.</a:t>
            </a: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a:p>
            <a:pPr algn="ctr"/>
            <a:r>
              <a:rPr lang="es-MX" sz="4000" b="1" dirty="0">
                <a:solidFill>
                  <a:srgbClr val="535C60"/>
                </a:solidFill>
                <a:latin typeface="Arial" panose="020B0604020202020204" pitchFamily="34" charset="0"/>
                <a:cs typeface="Arial" panose="020B0604020202020204" pitchFamily="34" charset="0"/>
              </a:rPr>
              <a:t>Perspectiva de género</a:t>
            </a:r>
          </a:p>
        </p:txBody>
      </p:sp>
      <p:grpSp>
        <p:nvGrpSpPr>
          <p:cNvPr id="72" name="Grupo 71"/>
          <p:cNvGrpSpPr/>
          <p:nvPr/>
        </p:nvGrpSpPr>
        <p:grpSpPr>
          <a:xfrm>
            <a:off x="2676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73" name="Google Shape;10843;p90"/>
          <p:cNvSpPr/>
          <p:nvPr/>
        </p:nvSpPr>
        <p:spPr>
          <a:xfrm>
            <a:off x="8458200" y="2357284"/>
            <a:ext cx="1276350" cy="1165630"/>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rgbClr val="C8C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35C60"/>
              </a:solidFill>
            </a:endParaRPr>
          </a:p>
        </p:txBody>
      </p:sp>
    </p:spTree>
    <p:extLst>
      <p:ext uri="{BB962C8B-B14F-4D97-AF65-F5344CB8AC3E}">
        <p14:creationId xmlns:p14="http://schemas.microsoft.com/office/powerpoint/2010/main" val="183669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75621" y="504929"/>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768626" y="163510"/>
            <a:ext cx="9594573" cy="646331"/>
          </a:xfrm>
          <a:prstGeom prst="rect">
            <a:avLst/>
          </a:prstGeom>
          <a:noFill/>
        </p:spPr>
        <p:txBody>
          <a:bodyPr wrap="square" rtlCol="0">
            <a:spAutoFit/>
          </a:bodyPr>
          <a:lstStyle/>
          <a:p>
            <a:pPr algn="ctr"/>
            <a:r>
              <a:rPr lang="en-US" sz="3600" dirty="0">
                <a:solidFill>
                  <a:srgbClr val="535C60"/>
                </a:solidFill>
                <a:latin typeface="Arial" panose="020B0604020202020204" pitchFamily="34" charset="0"/>
                <a:cs typeface="Arial" panose="020B0604020202020204" pitchFamily="34" charset="0"/>
              </a:rPr>
              <a:t>JUZGAR CON PERSPECTIVA DE GÉNERO</a:t>
            </a:r>
            <a:r>
              <a:rPr lang="es-MX" sz="3600" b="1" dirty="0">
                <a:solidFill>
                  <a:srgbClr val="949D61"/>
                </a:solidFill>
                <a:latin typeface="Bebas Neue" panose="020B0606020202050201" pitchFamily="34" charset="0"/>
                <a:cs typeface="Gisha" panose="020B0502040204020203" pitchFamily="34" charset="-79"/>
              </a:rPr>
              <a:t> </a:t>
            </a:r>
            <a:endParaRPr lang="es-MX" sz="1400"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 name="CuadroTexto 1">
            <a:extLst>
              <a:ext uri="{FF2B5EF4-FFF2-40B4-BE49-F238E27FC236}">
                <a16:creationId xmlns:a16="http://schemas.microsoft.com/office/drawing/2014/main" id="{00FC9336-6253-F5E3-149C-56DBE50E762B}"/>
              </a:ext>
            </a:extLst>
          </p:cNvPr>
          <p:cNvSpPr txBox="1"/>
          <p:nvPr/>
        </p:nvSpPr>
        <p:spPr>
          <a:xfrm>
            <a:off x="1086678" y="1179173"/>
            <a:ext cx="9921047" cy="5324535"/>
          </a:xfrm>
          <a:prstGeom prst="rect">
            <a:avLst/>
          </a:prstGeom>
          <a:noFill/>
        </p:spPr>
        <p:txBody>
          <a:bodyPr wrap="square" rtlCol="0">
            <a:spAutoFit/>
          </a:bodyPr>
          <a:lstStyle/>
          <a:p>
            <a:pPr algn="just"/>
            <a:r>
              <a:rPr lang="es-ES" b="0" i="0" dirty="0">
                <a:solidFill>
                  <a:srgbClr val="212529"/>
                </a:solidFill>
                <a:effectLst/>
                <a:latin typeface="Calibri" panose="020F0502020204030204" pitchFamily="34" charset="0"/>
              </a:rPr>
              <a:t/>
            </a:r>
            <a:br>
              <a:rPr lang="es-ES" b="0" i="0" dirty="0">
                <a:solidFill>
                  <a:srgbClr val="212529"/>
                </a:solidFill>
                <a:effectLst/>
                <a:latin typeface="Calibri" panose="020F0502020204030204" pitchFamily="34" charset="0"/>
              </a:rPr>
            </a:br>
            <a:r>
              <a:rPr lang="es-ES" sz="2800" dirty="0">
                <a:solidFill>
                  <a:srgbClr val="212529"/>
                </a:solidFill>
                <a:latin typeface="Calibri" panose="020F0502020204030204" pitchFamily="34" charset="0"/>
              </a:rPr>
              <a:t>“l</a:t>
            </a:r>
            <a:r>
              <a:rPr lang="es-ES" sz="2800" b="0" i="0" dirty="0">
                <a:solidFill>
                  <a:srgbClr val="212529"/>
                </a:solidFill>
                <a:effectLst/>
                <a:latin typeface="Calibri" panose="020F0502020204030204" pitchFamily="34" charset="0"/>
              </a:rPr>
              <a:t>as personas juzgadoras no sólo deben emplear la perspectiva de género en casos en donde la parte promovente del juicio o controversia sea una mujer, sino que este método debe utilizarse en todos aquellos asuntos que den cuenta de la existencia de </a:t>
            </a:r>
            <a:r>
              <a:rPr lang="es-ES" sz="2800" b="1" i="0" u="sng" dirty="0">
                <a:solidFill>
                  <a:srgbClr val="212529"/>
                </a:solidFill>
                <a:effectLst/>
                <a:latin typeface="Calibri" panose="020F0502020204030204" pitchFamily="34" charset="0"/>
              </a:rPr>
              <a:t>relaciones asimétricas de poder, violencia, vulnerabilidad, o bien, de contextos de desigualdad estructural basados en el sexo, el género o las preferencias u orientaciones sexuales de las personas</a:t>
            </a:r>
            <a:r>
              <a:rPr lang="es-ES" sz="2800" b="0" i="0" dirty="0">
                <a:solidFill>
                  <a:srgbClr val="212529"/>
                </a:solidFill>
                <a:effectLst/>
                <a:latin typeface="Calibri" panose="020F0502020204030204" pitchFamily="34" charset="0"/>
              </a:rPr>
              <a:t>. Por tanto, es válido emplear la perspectiva de género sin que el examen respectivo, necesariamente, deba reportar un beneficio hacia la mujer.”</a:t>
            </a:r>
            <a:endParaRPr lang="es-ES" sz="2400" b="0" i="0" dirty="0">
              <a:solidFill>
                <a:srgbClr val="212529"/>
              </a:solidFill>
              <a:effectLst/>
              <a:latin typeface="Calibri" panose="020F0502020204030204" pitchFamily="34" charset="0"/>
            </a:endParaRPr>
          </a:p>
          <a:p>
            <a:pPr algn="r"/>
            <a:r>
              <a:rPr lang="es-ES" sz="1400" b="1" i="0" dirty="0">
                <a:solidFill>
                  <a:srgbClr val="212529"/>
                </a:solidFill>
                <a:effectLst/>
                <a:latin typeface="Calibri" panose="020F0502020204030204" pitchFamily="34" charset="0"/>
              </a:rPr>
              <a:t>Tesis: </a:t>
            </a:r>
            <a:r>
              <a:rPr lang="pl-PL" sz="1400" b="0" i="0" dirty="0">
                <a:solidFill>
                  <a:srgbClr val="212529"/>
                </a:solidFill>
                <a:effectLst/>
                <a:latin typeface="Calibri" panose="020F0502020204030204" pitchFamily="34" charset="0"/>
              </a:rPr>
              <a:t>II.4o.P.38 P (10a.)</a:t>
            </a:r>
            <a:endParaRPr lang="es-ES" sz="1400" b="0" i="0" dirty="0">
              <a:solidFill>
                <a:srgbClr val="212529"/>
              </a:solidFill>
              <a:effectLst/>
              <a:latin typeface="Calibri" panose="020F0502020204030204" pitchFamily="34" charset="0"/>
            </a:endParaRPr>
          </a:p>
          <a:p>
            <a:pPr algn="r"/>
            <a:r>
              <a:rPr lang="es-ES" sz="1400" b="1" i="0" dirty="0">
                <a:solidFill>
                  <a:srgbClr val="212529"/>
                </a:solidFill>
                <a:effectLst/>
                <a:latin typeface="Calibri" panose="020F0502020204030204" pitchFamily="34" charset="0"/>
              </a:rPr>
              <a:t>JUZGAR CON PERSPECTIVA DE GÉNERO. PARA EMPLEAR ESTE MÉTODO NO ES INDISPENSABLE QUE LA PARTE INTERESADA EN LA CONTROVERSIA SEA UNA MUJER, NI QUE DEBA GENERARLE UN BENEFICIO.</a:t>
            </a:r>
            <a:endParaRPr lang="es-MX" dirty="0"/>
          </a:p>
        </p:txBody>
      </p:sp>
    </p:spTree>
    <p:extLst>
      <p:ext uri="{BB962C8B-B14F-4D97-AF65-F5344CB8AC3E}">
        <p14:creationId xmlns:p14="http://schemas.microsoft.com/office/powerpoint/2010/main" val="46308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75621" y="504929"/>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768626" y="163510"/>
            <a:ext cx="9594573" cy="646331"/>
          </a:xfrm>
          <a:prstGeom prst="rect">
            <a:avLst/>
          </a:prstGeom>
          <a:noFill/>
        </p:spPr>
        <p:txBody>
          <a:bodyPr wrap="square" rtlCol="0">
            <a:spAutoFit/>
          </a:bodyPr>
          <a:lstStyle/>
          <a:p>
            <a:pPr algn="ctr"/>
            <a:r>
              <a:rPr lang="en-US" sz="3600" dirty="0">
                <a:solidFill>
                  <a:srgbClr val="535C60"/>
                </a:solidFill>
                <a:latin typeface="Arial" panose="020B0604020202020204" pitchFamily="34" charset="0"/>
                <a:cs typeface="Arial" panose="020B0604020202020204" pitchFamily="34" charset="0"/>
              </a:rPr>
              <a:t>JUZGAR CON PERSPECTIVA DE GÉNERO</a:t>
            </a:r>
            <a:r>
              <a:rPr lang="es-MX" sz="3600" b="1" dirty="0">
                <a:solidFill>
                  <a:srgbClr val="949D61"/>
                </a:solidFill>
                <a:latin typeface="Bebas Neue" panose="020B0606020202050201" pitchFamily="34" charset="0"/>
                <a:cs typeface="Gisha" panose="020B0502040204020203" pitchFamily="34" charset="-79"/>
              </a:rPr>
              <a:t> </a:t>
            </a:r>
            <a:endParaRPr lang="es-MX" sz="1400"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 name="CuadroTexto 1">
            <a:extLst>
              <a:ext uri="{FF2B5EF4-FFF2-40B4-BE49-F238E27FC236}">
                <a16:creationId xmlns:a16="http://schemas.microsoft.com/office/drawing/2014/main" id="{00FC9336-6253-F5E3-149C-56DBE50E762B}"/>
              </a:ext>
            </a:extLst>
          </p:cNvPr>
          <p:cNvSpPr txBox="1"/>
          <p:nvPr/>
        </p:nvSpPr>
        <p:spPr>
          <a:xfrm>
            <a:off x="1086678" y="1179173"/>
            <a:ext cx="9921047" cy="5663089"/>
          </a:xfrm>
          <a:prstGeom prst="rect">
            <a:avLst/>
          </a:prstGeom>
          <a:noFill/>
        </p:spPr>
        <p:txBody>
          <a:bodyPr wrap="square" rtlCol="0">
            <a:spAutoFit/>
          </a:bodyPr>
          <a:lstStyle/>
          <a:p>
            <a:pPr algn="just"/>
            <a:r>
              <a:rPr lang="es-ES" b="0" i="0" dirty="0">
                <a:solidFill>
                  <a:srgbClr val="212529"/>
                </a:solidFill>
                <a:effectLst/>
                <a:latin typeface="Calibri" panose="020F0502020204030204" pitchFamily="34" charset="0"/>
              </a:rPr>
              <a:t/>
            </a:r>
            <a:br>
              <a:rPr lang="es-ES" b="0" i="0" dirty="0">
                <a:solidFill>
                  <a:srgbClr val="212529"/>
                </a:solidFill>
                <a:effectLst/>
                <a:latin typeface="Calibri" panose="020F0502020204030204" pitchFamily="34" charset="0"/>
              </a:rPr>
            </a:br>
            <a:r>
              <a:rPr lang="es-ES" sz="2000" b="0" i="0" dirty="0">
                <a:solidFill>
                  <a:srgbClr val="212529"/>
                </a:solidFill>
                <a:effectLst/>
                <a:latin typeface="Calibri" panose="020F0502020204030204" pitchFamily="34" charset="0"/>
              </a:rPr>
              <a:t>El juzgador debe tomar en cuenta lo siguiente: </a:t>
            </a:r>
          </a:p>
          <a:p>
            <a:pPr algn="just"/>
            <a:endParaRPr lang="es-ES" sz="2000" b="0" i="0" dirty="0">
              <a:solidFill>
                <a:srgbClr val="212529"/>
              </a:solidFill>
              <a:effectLst/>
              <a:latin typeface="Calibri" panose="020F0502020204030204" pitchFamily="34" charset="0"/>
            </a:endParaRPr>
          </a:p>
          <a:p>
            <a:pPr algn="just"/>
            <a:r>
              <a:rPr lang="es-ES" sz="2000" dirty="0">
                <a:solidFill>
                  <a:srgbClr val="212529"/>
                </a:solidFill>
                <a:latin typeface="Calibri" panose="020F0502020204030204" pitchFamily="34" charset="0"/>
              </a:rPr>
              <a:t>	</a:t>
            </a:r>
            <a:r>
              <a:rPr lang="es-ES" sz="2000" b="0" i="0" dirty="0">
                <a:solidFill>
                  <a:srgbClr val="212529"/>
                </a:solidFill>
                <a:effectLst/>
                <a:latin typeface="Calibri" panose="020F0502020204030204" pitchFamily="34" charset="0"/>
              </a:rPr>
              <a:t>i) Identificar situaciones de poder que den cuenta de un desequilibrio entre las 	partes; </a:t>
            </a:r>
          </a:p>
          <a:p>
            <a:pPr algn="just"/>
            <a:r>
              <a:rPr lang="es-ES" sz="2000" dirty="0">
                <a:solidFill>
                  <a:srgbClr val="212529"/>
                </a:solidFill>
                <a:latin typeface="Calibri" panose="020F0502020204030204" pitchFamily="34" charset="0"/>
              </a:rPr>
              <a:t>	</a:t>
            </a:r>
            <a:r>
              <a:rPr lang="es-ES" sz="2000" b="0" i="0" dirty="0" err="1">
                <a:solidFill>
                  <a:srgbClr val="212529"/>
                </a:solidFill>
                <a:effectLst/>
                <a:latin typeface="Calibri" panose="020F0502020204030204" pitchFamily="34" charset="0"/>
              </a:rPr>
              <a:t>ii</a:t>
            </a:r>
            <a:r>
              <a:rPr lang="es-ES" sz="2000" b="0" i="0" dirty="0">
                <a:solidFill>
                  <a:srgbClr val="212529"/>
                </a:solidFill>
                <a:effectLst/>
                <a:latin typeface="Calibri" panose="020F0502020204030204" pitchFamily="34" charset="0"/>
              </a:rPr>
              <a:t>) Cuestionar los hechos y valorar las pruebas desechando cualquier estereotipo o 	prejuicio, a fin de visualizar las situaciones de desventaja;</a:t>
            </a:r>
          </a:p>
          <a:p>
            <a:pPr algn="just"/>
            <a:r>
              <a:rPr lang="es-ES" sz="2000" dirty="0">
                <a:solidFill>
                  <a:srgbClr val="212529"/>
                </a:solidFill>
                <a:latin typeface="Calibri" panose="020F0502020204030204" pitchFamily="34" charset="0"/>
              </a:rPr>
              <a:t>	</a:t>
            </a:r>
            <a:r>
              <a:rPr lang="es-ES" sz="2000" b="0" i="0" dirty="0" err="1">
                <a:solidFill>
                  <a:srgbClr val="212529"/>
                </a:solidFill>
                <a:effectLst/>
                <a:latin typeface="Calibri" panose="020F0502020204030204" pitchFamily="34" charset="0"/>
              </a:rPr>
              <a:t>iii</a:t>
            </a:r>
            <a:r>
              <a:rPr lang="es-ES" sz="2000" b="0" i="0" dirty="0">
                <a:solidFill>
                  <a:srgbClr val="212529"/>
                </a:solidFill>
                <a:effectLst/>
                <a:latin typeface="Calibri" panose="020F0502020204030204" pitchFamily="34" charset="0"/>
              </a:rPr>
              <a:t>) En caso de que el material probatorio no sea suficiente para aclarar la situación de 	violencia, vulnerabilidad o discriminación, ordenar las pruebas necesarias para 	visibilizarlas; </a:t>
            </a:r>
          </a:p>
          <a:p>
            <a:pPr algn="just"/>
            <a:r>
              <a:rPr lang="es-ES" sz="2000" dirty="0">
                <a:solidFill>
                  <a:srgbClr val="212529"/>
                </a:solidFill>
                <a:latin typeface="Calibri" panose="020F0502020204030204" pitchFamily="34" charset="0"/>
              </a:rPr>
              <a:t>	</a:t>
            </a:r>
            <a:r>
              <a:rPr lang="es-ES" sz="2000" b="0" i="0" dirty="0" err="1">
                <a:solidFill>
                  <a:srgbClr val="212529"/>
                </a:solidFill>
                <a:effectLst/>
                <a:latin typeface="Calibri" panose="020F0502020204030204" pitchFamily="34" charset="0"/>
              </a:rPr>
              <a:t>iv</a:t>
            </a:r>
            <a:r>
              <a:rPr lang="es-ES" sz="2000" b="0" i="0" dirty="0">
                <a:solidFill>
                  <a:srgbClr val="212529"/>
                </a:solidFill>
                <a:effectLst/>
                <a:latin typeface="Calibri" panose="020F0502020204030204" pitchFamily="34" charset="0"/>
              </a:rPr>
              <a:t>) De detectarse la situación de desventaja, cuestionar la neutralidad del derecho 	aplicable, así como evaluar el impacto diferenciado de la solución; </a:t>
            </a:r>
          </a:p>
          <a:p>
            <a:pPr algn="just"/>
            <a:r>
              <a:rPr lang="es-ES" sz="2000" dirty="0">
                <a:solidFill>
                  <a:srgbClr val="212529"/>
                </a:solidFill>
                <a:latin typeface="Calibri" panose="020F0502020204030204" pitchFamily="34" charset="0"/>
              </a:rPr>
              <a:t>	</a:t>
            </a:r>
            <a:r>
              <a:rPr lang="es-ES" sz="2000" b="0" i="0" dirty="0">
                <a:solidFill>
                  <a:srgbClr val="212529"/>
                </a:solidFill>
                <a:effectLst/>
                <a:latin typeface="Calibri" panose="020F0502020204030204" pitchFamily="34" charset="0"/>
              </a:rPr>
              <a:t>v) Aplicar los estándares de derechos humanos de todas las personas involucradas, 	especialmente de los niños y niñas; y, </a:t>
            </a:r>
          </a:p>
          <a:p>
            <a:pPr algn="just"/>
            <a:r>
              <a:rPr lang="es-ES" sz="2000" dirty="0">
                <a:solidFill>
                  <a:srgbClr val="212529"/>
                </a:solidFill>
                <a:latin typeface="Calibri" panose="020F0502020204030204" pitchFamily="34" charset="0"/>
              </a:rPr>
              <a:t>	</a:t>
            </a:r>
            <a:r>
              <a:rPr lang="es-ES" sz="2000" b="0" i="0" dirty="0">
                <a:solidFill>
                  <a:srgbClr val="212529"/>
                </a:solidFill>
                <a:effectLst/>
                <a:latin typeface="Calibri" panose="020F0502020204030204" pitchFamily="34" charset="0"/>
              </a:rPr>
              <a:t>vi) Se evite el uso del lenguaje basado en estereotipos o prejuicios.</a:t>
            </a:r>
          </a:p>
          <a:p>
            <a:pPr algn="just"/>
            <a:endParaRPr lang="es-ES" b="0" i="0" dirty="0">
              <a:solidFill>
                <a:srgbClr val="212529"/>
              </a:solidFill>
              <a:effectLst/>
              <a:latin typeface="Calibri" panose="020F0502020204030204" pitchFamily="34" charset="0"/>
            </a:endParaRPr>
          </a:p>
          <a:p>
            <a:pPr algn="r"/>
            <a:r>
              <a:rPr lang="es-ES" sz="1400" b="1" i="0" dirty="0">
                <a:solidFill>
                  <a:srgbClr val="212529"/>
                </a:solidFill>
                <a:effectLst/>
                <a:latin typeface="Calibri" panose="020F0502020204030204" pitchFamily="34" charset="0"/>
              </a:rPr>
              <a:t>Tesis: </a:t>
            </a:r>
            <a:r>
              <a:rPr lang="es-ES" sz="1400" b="0" i="0" dirty="0">
                <a:solidFill>
                  <a:srgbClr val="212529"/>
                </a:solidFill>
                <a:effectLst/>
                <a:latin typeface="Calibri" panose="020F0502020204030204" pitchFamily="34" charset="0"/>
              </a:rPr>
              <a:t>1a./J. 22/2016 (10a.)</a:t>
            </a:r>
          </a:p>
          <a:p>
            <a:pPr algn="r"/>
            <a:r>
              <a:rPr lang="es-ES" sz="1400" b="1" i="0" dirty="0">
                <a:solidFill>
                  <a:srgbClr val="212529"/>
                </a:solidFill>
                <a:effectLst/>
                <a:latin typeface="Calibri" panose="020F0502020204030204" pitchFamily="34" charset="0"/>
              </a:rPr>
              <a:t>ACCESO A LA JUSTICIA EN CONDICIONES DE IGUALDAD. ELEMENTOS PARA JUZGAR CON PERSPECTIVA DE GÉNERO.</a:t>
            </a:r>
            <a:endParaRPr lang="es-ES" sz="1400" b="0" i="0" dirty="0">
              <a:solidFill>
                <a:srgbClr val="212529"/>
              </a:solidFill>
              <a:effectLst/>
              <a:latin typeface="Calibri" panose="020F0502020204030204" pitchFamily="34" charset="0"/>
            </a:endParaRPr>
          </a:p>
          <a:p>
            <a:pPr algn="just"/>
            <a:endParaRPr lang="es-MX" dirty="0"/>
          </a:p>
        </p:txBody>
      </p:sp>
    </p:spTree>
    <p:extLst>
      <p:ext uri="{BB962C8B-B14F-4D97-AF65-F5344CB8AC3E}">
        <p14:creationId xmlns:p14="http://schemas.microsoft.com/office/powerpoint/2010/main" val="84600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74826" y="353068"/>
            <a:ext cx="3051918" cy="769441"/>
          </a:xfrm>
          <a:prstGeom prst="rect">
            <a:avLst/>
          </a:prstGeom>
          <a:noFill/>
        </p:spPr>
        <p:txBody>
          <a:bodyPr wrap="square" rtlCol="0">
            <a:spAutoFit/>
          </a:bodyPr>
          <a:lstStyle/>
          <a:p>
            <a:pPr algn="ctr"/>
            <a:r>
              <a:rPr lang="es-MX" sz="4400" b="1" dirty="0">
                <a:solidFill>
                  <a:srgbClr val="949D61"/>
                </a:solidFill>
                <a:latin typeface="Bebas Neue" panose="020B0606020202050201" pitchFamily="34" charset="0"/>
                <a:cs typeface="Gisha" panose="020B0502040204020203" pitchFamily="34" charset="-79"/>
              </a:rPr>
              <a:t>criterios</a:t>
            </a:r>
            <a:endParaRPr lang="es-ES_tradnl" sz="4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251398" y="399538"/>
            <a:ext cx="637835" cy="53164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72" name="Imagen 71">
            <a:extLst>
              <a:ext uri="{FF2B5EF4-FFF2-40B4-BE49-F238E27FC236}">
                <a16:creationId xmlns:a16="http://schemas.microsoft.com/office/drawing/2014/main" id="{E6A8C803-A96A-DE17-C4AD-B809C496942A}"/>
              </a:ext>
            </a:extLst>
          </p:cNvPr>
          <p:cNvPicPr>
            <a:picLocks noChangeAspect="1"/>
          </p:cNvPicPr>
          <p:nvPr/>
        </p:nvPicPr>
        <p:blipFill rotWithShape="1">
          <a:blip r:embed="rId2"/>
          <a:srcRect l="6368" t="58368" r="43750" b="13640"/>
          <a:stretch/>
        </p:blipFill>
        <p:spPr>
          <a:xfrm>
            <a:off x="404810" y="1864518"/>
            <a:ext cx="11124409" cy="3736975"/>
          </a:xfrm>
          <a:prstGeom prst="rect">
            <a:avLst/>
          </a:prstGeom>
        </p:spPr>
      </p:pic>
    </p:spTree>
    <p:extLst>
      <p:ext uri="{BB962C8B-B14F-4D97-AF65-F5344CB8AC3E}">
        <p14:creationId xmlns:p14="http://schemas.microsoft.com/office/powerpoint/2010/main" val="57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p:cNvSpPr/>
          <p:nvPr/>
        </p:nvSpPr>
        <p:spPr>
          <a:xfrm>
            <a:off x="223218" y="186653"/>
            <a:ext cx="6500021" cy="3190759"/>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369268" y="5244341"/>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7391401" y="424582"/>
            <a:ext cx="4800598"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98" name="Rectángulo 97"/>
          <p:cNvSpPr/>
          <p:nvPr/>
        </p:nvSpPr>
        <p:spPr>
          <a:xfrm>
            <a:off x="4890052" y="4025048"/>
            <a:ext cx="7078730" cy="2832952"/>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CuadroTexto 101"/>
          <p:cNvSpPr txBox="1"/>
          <p:nvPr/>
        </p:nvSpPr>
        <p:spPr>
          <a:xfrm>
            <a:off x="8002638" y="2032583"/>
            <a:ext cx="3966144" cy="923330"/>
          </a:xfrm>
          <a:prstGeom prst="rect">
            <a:avLst/>
          </a:prstGeom>
          <a:noFill/>
        </p:spPr>
        <p:txBody>
          <a:bodyPr wrap="square" rtlCol="0" anchor="ctr">
            <a:spAutoFit/>
          </a:bodyPr>
          <a:lstStyle/>
          <a:p>
            <a:pPr lvl="0" algn="ctr"/>
            <a:r>
              <a:rPr lang="es-MX" sz="5400" dirty="0">
                <a:solidFill>
                  <a:srgbClr val="949D61"/>
                </a:solidFill>
                <a:latin typeface="Bebas Neue" panose="020B0606020202050201" pitchFamily="34" charset="0"/>
                <a:cs typeface="Arial" panose="020B0604020202020204" pitchFamily="34" charset="0"/>
              </a:rPr>
              <a:t>COMPETENCIA</a:t>
            </a:r>
          </a:p>
        </p:txBody>
      </p:sp>
      <p:cxnSp>
        <p:nvCxnSpPr>
          <p:cNvPr id="4" name="Conector angular 3"/>
          <p:cNvCxnSpPr>
            <a:cxnSpLocks/>
            <a:stCxn id="102" idx="2"/>
            <a:endCxn id="98" idx="1"/>
          </p:cNvCxnSpPr>
          <p:nvPr/>
        </p:nvCxnSpPr>
        <p:spPr>
          <a:xfrm rot="5400000">
            <a:off x="6195076" y="1650889"/>
            <a:ext cx="2485611" cy="5095658"/>
          </a:xfrm>
          <a:prstGeom prst="bentConnector4">
            <a:avLst>
              <a:gd name="adj1" fmla="val 21506"/>
              <a:gd name="adj2" fmla="val 104486"/>
            </a:avLst>
          </a:prstGeom>
          <a:ln>
            <a:solidFill>
              <a:srgbClr val="535C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cxnSpLocks/>
          </p:cNvCxnSpPr>
          <p:nvPr/>
        </p:nvCxnSpPr>
        <p:spPr>
          <a:xfrm>
            <a:off x="7023652" y="2415115"/>
            <a:ext cx="1376366" cy="0"/>
          </a:xfrm>
          <a:prstGeom prst="straightConnector1">
            <a:avLst/>
          </a:prstGeom>
          <a:ln>
            <a:solidFill>
              <a:srgbClr val="535C6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E92E8F4-337B-25F9-F6E9-C84103131E87}"/>
              </a:ext>
            </a:extLst>
          </p:cNvPr>
          <p:cNvSpPr txBox="1"/>
          <p:nvPr/>
        </p:nvSpPr>
        <p:spPr>
          <a:xfrm>
            <a:off x="-210076" y="428804"/>
            <a:ext cx="6961777" cy="2662780"/>
          </a:xfrm>
          <a:prstGeom prst="rect">
            <a:avLst/>
          </a:prstGeom>
          <a:noFill/>
        </p:spPr>
        <p:txBody>
          <a:bodyPr wrap="square">
            <a:spAutoFit/>
          </a:bodyPr>
          <a:lstStyle/>
          <a:p>
            <a:pPr marL="742950" lvl="1" indent="-285750" algn="just">
              <a:lnSpc>
                <a:spcPct val="110000"/>
              </a:lnSpc>
              <a:spcAft>
                <a:spcPts val="600"/>
              </a:spcAft>
              <a:buFont typeface="Arial" panose="020B0604020202020204" pitchFamily="34" charset="0"/>
              <a:buChar char="•"/>
            </a:pPr>
            <a:r>
              <a:rPr kumimoji="0" lang="es-ES_tradnl" sz="1600" b="0" i="0" u="none" strike="noStrike" cap="none" spc="0" normalizeH="0" baseline="0" dirty="0">
                <a:ln>
                  <a:noFill/>
                </a:ln>
                <a:solidFill>
                  <a:srgbClr val="5F643E"/>
                </a:solidFill>
                <a:uLnTx/>
                <a:uFillTx/>
                <a:latin typeface="Arial" panose="020B0604020202020204" pitchFamily="34" charset="0"/>
                <a:cs typeface="Arial" panose="020B0604020202020204" pitchFamily="34" charset="0"/>
              </a:rPr>
              <a:t>Conocer  en vía de proceso administrativo de las resoluciones emitidas al amparo de la abrogada Ley de Responsabilidades de los  Servidores Públicos;</a:t>
            </a:r>
          </a:p>
          <a:p>
            <a:pPr marL="742950" lvl="1" indent="-285750" algn="just">
              <a:lnSpc>
                <a:spcPct val="110000"/>
              </a:lnSpc>
              <a:spcAft>
                <a:spcPts val="600"/>
              </a:spcAft>
              <a:buFont typeface="Arial" panose="020B0604020202020204" pitchFamily="34" charset="0"/>
              <a:buChar char="•"/>
            </a:pPr>
            <a:r>
              <a:rPr kumimoji="0" lang="es-ES_tradnl" sz="1600" b="0" i="0" u="none" strike="noStrike" cap="none" spc="0" normalizeH="0" baseline="0" dirty="0">
                <a:ln>
                  <a:noFill/>
                </a:ln>
                <a:solidFill>
                  <a:srgbClr val="5F643E"/>
                </a:solidFill>
                <a:uLnTx/>
                <a:uFillTx/>
                <a:latin typeface="Arial" panose="020B0604020202020204" pitchFamily="34" charset="0"/>
                <a:cs typeface="Arial" panose="020B0604020202020204" pitchFamily="34" charset="0"/>
              </a:rPr>
              <a:t>Conocer en vía de proceso administrativo de las resoluciones suscritas por los Órganos Internos de Control o la </a:t>
            </a:r>
            <a:r>
              <a:rPr kumimoji="0" lang="es-ES_tradnl" sz="1600" b="0" i="0" u="none" strike="noStrike" cap="none" spc="0" normalizeH="0" baseline="0" dirty="0" err="1">
                <a:ln>
                  <a:noFill/>
                </a:ln>
                <a:solidFill>
                  <a:srgbClr val="5F643E"/>
                </a:solidFill>
                <a:uLnTx/>
                <a:uFillTx/>
                <a:latin typeface="Arial" panose="020B0604020202020204" pitchFamily="34" charset="0"/>
                <a:cs typeface="Arial" panose="020B0604020202020204" pitchFamily="34" charset="0"/>
              </a:rPr>
              <a:t>STyRC</a:t>
            </a:r>
            <a:r>
              <a:rPr kumimoji="0" lang="es-ES_tradnl" sz="1600" b="0" i="0" u="none" strike="noStrike" cap="none" spc="0" normalizeH="0" baseline="0" dirty="0">
                <a:ln>
                  <a:noFill/>
                </a:ln>
                <a:solidFill>
                  <a:srgbClr val="5F643E"/>
                </a:solidFill>
                <a:uLnTx/>
                <a:uFillTx/>
                <a:latin typeface="Arial" panose="020B0604020202020204" pitchFamily="34" charset="0"/>
                <a:cs typeface="Arial" panose="020B0604020202020204" pitchFamily="34" charset="0"/>
              </a:rPr>
              <a:t> bajo en nuevo régimen de responsabilidades administrativas y;</a:t>
            </a:r>
          </a:p>
          <a:p>
            <a:pPr marL="742950" lvl="1" indent="-285750" algn="just">
              <a:lnSpc>
                <a:spcPct val="110000"/>
              </a:lnSpc>
              <a:spcAft>
                <a:spcPts val="600"/>
              </a:spcAft>
              <a:buFont typeface="Arial" panose="020B0604020202020204" pitchFamily="34" charset="0"/>
              <a:buChar char="•"/>
            </a:pPr>
            <a:r>
              <a:rPr kumimoji="0" lang="es-ES_tradnl" sz="1600" b="0" i="0" u="none" strike="noStrike" cap="none" spc="0" normalizeH="0" baseline="0" dirty="0">
                <a:ln>
                  <a:noFill/>
                </a:ln>
                <a:solidFill>
                  <a:srgbClr val="5F643E"/>
                </a:solidFill>
                <a:uLnTx/>
                <a:uFillTx/>
                <a:latin typeface="Arial" panose="020B0604020202020204" pitchFamily="34" charset="0"/>
                <a:cs typeface="Arial" panose="020B0604020202020204" pitchFamily="34" charset="0"/>
              </a:rPr>
              <a:t>Imponer sanciones por la comisión de faltas administrativas graves y faltas de particulares vinculados con hechos de corrupción.</a:t>
            </a:r>
          </a:p>
        </p:txBody>
      </p:sp>
      <p:sp>
        <p:nvSpPr>
          <p:cNvPr id="73" name="CuadroTexto 72">
            <a:extLst>
              <a:ext uri="{FF2B5EF4-FFF2-40B4-BE49-F238E27FC236}">
                <a16:creationId xmlns:a16="http://schemas.microsoft.com/office/drawing/2014/main" id="{C6CADDE2-D261-7E4B-BE01-5AECEE964D77}"/>
              </a:ext>
            </a:extLst>
          </p:cNvPr>
          <p:cNvSpPr txBox="1"/>
          <p:nvPr/>
        </p:nvSpPr>
        <p:spPr>
          <a:xfrm>
            <a:off x="5292384" y="4254517"/>
            <a:ext cx="6215268" cy="2308324"/>
          </a:xfrm>
          <a:prstGeom prst="rect">
            <a:avLst/>
          </a:prstGeom>
          <a:noFill/>
        </p:spPr>
        <p:txBody>
          <a:bodyPr wrap="square">
            <a:spAutoFit/>
          </a:bodyPr>
          <a:lstStyle/>
          <a:p>
            <a:pPr algn="just"/>
            <a:r>
              <a:rPr lang="es-MX" sz="1600" dirty="0">
                <a:solidFill>
                  <a:srgbClr val="5F643E"/>
                </a:solidFill>
                <a:latin typeface="Arial" panose="020B0604020202020204" pitchFamily="34" charset="0"/>
                <a:cs typeface="Arial" panose="020B0604020202020204" pitchFamily="34" charset="0"/>
              </a:rPr>
              <a:t>a) Las que se dicten en materia administrativa sobre interpretación y cumplimiento de </a:t>
            </a:r>
            <a:r>
              <a:rPr lang="es-MX" sz="1600" dirty="0">
                <a:solidFill>
                  <a:srgbClr val="5F643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contratos de obras públicas, adquisiciones, arrendamientos y servicios </a:t>
            </a:r>
            <a:r>
              <a:rPr lang="es-MX" sz="1600" dirty="0">
                <a:solidFill>
                  <a:srgbClr val="5F643E"/>
                </a:solidFill>
                <a:latin typeface="Arial" panose="020B0604020202020204" pitchFamily="34" charset="0"/>
                <a:cs typeface="Arial" panose="020B0604020202020204" pitchFamily="34" charset="0"/>
              </a:rPr>
              <a:t>celebrados por las dependencias y entidades de la Administración Pública Estatal; </a:t>
            </a:r>
          </a:p>
          <a:p>
            <a:pPr algn="just"/>
            <a:r>
              <a:rPr lang="es-MX" sz="1600" dirty="0">
                <a:solidFill>
                  <a:srgbClr val="5F643E"/>
                </a:solidFill>
                <a:latin typeface="Arial" panose="020B0604020202020204" pitchFamily="34" charset="0"/>
                <a:cs typeface="Arial" panose="020B0604020202020204" pitchFamily="34" charset="0"/>
              </a:rPr>
              <a:t>b) Los procedimientos de </a:t>
            </a:r>
            <a:r>
              <a:rPr lang="es-MX" sz="1600" dirty="0">
                <a:solidFill>
                  <a:srgbClr val="5F643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 patrimonial</a:t>
            </a:r>
            <a:r>
              <a:rPr lang="es-MX" sz="1600" dirty="0">
                <a:solidFill>
                  <a:srgbClr val="5F643E"/>
                </a:solidFill>
                <a:latin typeface="Arial" panose="020B0604020202020204" pitchFamily="34" charset="0"/>
                <a:cs typeface="Arial" panose="020B0604020202020204" pitchFamily="34" charset="0"/>
              </a:rPr>
              <a:t>; y </a:t>
            </a:r>
          </a:p>
          <a:p>
            <a:pPr algn="just"/>
            <a:r>
              <a:rPr lang="es-MX" sz="1600" dirty="0">
                <a:solidFill>
                  <a:srgbClr val="5F643E"/>
                </a:solidFill>
                <a:latin typeface="Arial" panose="020B0604020202020204" pitchFamily="34" charset="0"/>
                <a:cs typeface="Arial" panose="020B0604020202020204" pitchFamily="34" charset="0"/>
              </a:rPr>
              <a:t>c) De </a:t>
            </a:r>
            <a:r>
              <a:rPr lang="es-MX" sz="1600" dirty="0">
                <a:solidFill>
                  <a:srgbClr val="5F643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resoluciones definitivas que impongan sanciones administrativas a los servidores públicos</a:t>
            </a:r>
            <a:r>
              <a:rPr lang="es-MX" sz="1600" dirty="0">
                <a:solidFill>
                  <a:srgbClr val="5F643E"/>
                </a:solidFill>
                <a:latin typeface="Arial" panose="020B0604020202020204" pitchFamily="34" charset="0"/>
                <a:cs typeface="Arial" panose="020B0604020202020204" pitchFamily="34" charset="0"/>
              </a:rPr>
              <a:t> en términos de la Ley de Responsabilidades aplicable, así como contra las que decidan los recursos administrativos previstos en dicho ordenamiento</a:t>
            </a:r>
            <a:r>
              <a:rPr lang="es-MX" sz="1600" i="1" dirty="0">
                <a:solidFill>
                  <a:srgbClr val="5F643E"/>
                </a:solidFill>
                <a:latin typeface="Arial" panose="020B0604020202020204" pitchFamily="34" charset="0"/>
                <a:cs typeface="Arial" panose="020B0604020202020204" pitchFamily="34" charset="0"/>
              </a:rPr>
              <a:t>.</a:t>
            </a:r>
            <a:endParaRPr lang="es-MX" sz="1600" dirty="0">
              <a:solidFill>
                <a:srgbClr val="5F643E"/>
              </a:solidFill>
              <a:latin typeface="Arial" panose="020B0604020202020204" pitchFamily="34" charset="0"/>
              <a:cs typeface="Arial" panose="020B0604020202020204" pitchFamily="34" charset="0"/>
            </a:endParaRPr>
          </a:p>
        </p:txBody>
      </p:sp>
      <p:sp>
        <p:nvSpPr>
          <p:cNvPr id="80" name="Rectángulo 79">
            <a:extLst>
              <a:ext uri="{FF2B5EF4-FFF2-40B4-BE49-F238E27FC236}">
                <a16:creationId xmlns:a16="http://schemas.microsoft.com/office/drawing/2014/main" id="{2B6A5BA4-2AA6-8CA4-DBD9-6DDCFF3BE0FF}"/>
              </a:ext>
            </a:extLst>
          </p:cNvPr>
          <p:cNvSpPr/>
          <p:nvPr/>
        </p:nvSpPr>
        <p:spPr>
          <a:xfrm>
            <a:off x="638934" y="3075749"/>
            <a:ext cx="3134709" cy="118904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Gisha" panose="020B0502040204020203" pitchFamily="34" charset="-79"/>
                <a:cs typeface="Gisha" panose="020B0502040204020203" pitchFamily="34" charset="-79"/>
              </a:rPr>
              <a:t>E</a:t>
            </a:r>
            <a:r>
              <a:rPr lang="es-ES" sz="1800" b="1" dirty="0">
                <a:latin typeface="Gisha" panose="020B0502040204020203" pitchFamily="34" charset="-79"/>
                <a:cs typeface="Gisha" panose="020B0502040204020203" pitchFamily="34" charset="-79"/>
              </a:rPr>
              <a:t>n materia de responsabilidades administrativas</a:t>
            </a:r>
            <a:endParaRPr lang="es-MX" dirty="0"/>
          </a:p>
        </p:txBody>
      </p:sp>
      <p:sp>
        <p:nvSpPr>
          <p:cNvPr id="81" name="Rectángulo 80">
            <a:extLst>
              <a:ext uri="{FF2B5EF4-FFF2-40B4-BE49-F238E27FC236}">
                <a16:creationId xmlns:a16="http://schemas.microsoft.com/office/drawing/2014/main" id="{67B1FED8-F1C6-A989-1111-F3FB83559E78}"/>
              </a:ext>
            </a:extLst>
          </p:cNvPr>
          <p:cNvSpPr/>
          <p:nvPr/>
        </p:nvSpPr>
        <p:spPr>
          <a:xfrm>
            <a:off x="2065129" y="5593106"/>
            <a:ext cx="3134709" cy="118904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manera general, la Sala Especializada es la competente</a:t>
            </a:r>
            <a:r>
              <a:rPr lang="es-MX"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1200" dirty="0">
                <a:solidFill>
                  <a:schemeClr val="bg1"/>
                </a:solidFill>
                <a:latin typeface="Arial" panose="020B0604020202020204" pitchFamily="34" charset="0"/>
                <a:cs typeface="Arial" panose="020B0604020202020204" pitchFamily="34" charset="0"/>
              </a:rPr>
              <a:t>para conocer de los procedimientos, resoluciones definitivas o actos administrativos, siguientes (art.8, LOTJA):</a:t>
            </a:r>
          </a:p>
        </p:txBody>
      </p:sp>
    </p:spTree>
    <p:extLst>
      <p:ext uri="{BB962C8B-B14F-4D97-AF65-F5344CB8AC3E}">
        <p14:creationId xmlns:p14="http://schemas.microsoft.com/office/powerpoint/2010/main" val="209963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1944" y="3746367"/>
            <a:ext cx="10658509" cy="1077218"/>
          </a:xfrm>
          <a:prstGeom prst="rect">
            <a:avLst/>
          </a:prstGeom>
          <a:noFill/>
        </p:spPr>
        <p:txBody>
          <a:bodyPr wrap="square" rtlCol="0" anchor="ctr">
            <a:spAutoFit/>
          </a:bodyPr>
          <a:lstStyle/>
          <a:p>
            <a:pPr algn="just"/>
            <a:r>
              <a:rPr lang="es-MX" sz="1600" i="0" dirty="0">
                <a:solidFill>
                  <a:srgbClr val="535C60"/>
                </a:solidFill>
                <a:effectLst/>
                <a:latin typeface="Arial" panose="020B0604020202020204" pitchFamily="34" charset="0"/>
                <a:cs typeface="Arial" panose="020B0604020202020204" pitchFamily="34" charset="0"/>
              </a:rPr>
              <a:t>ESTEREOTIPOS DE GÉNERO. COMO PARTE DE LA METODOLOGÍA DE JUZGAR CON PERSPECTIVA DE GÉNERO, AL ESTABLECER LOS HECHOS Y VALORAR LAS PRUEBAS EN UN ASUNTO, LA AUTORIDAD JURISDICCIONAL DEBE PROCURAR EL DESECHAMIENTO DE CUALQUIERA QUE IMPIDA EL PLENO Y EFECTIVO EJERCICIO DEL DERECHO A LA IGUALDAD. </a:t>
            </a:r>
            <a:r>
              <a:rPr lang="es-MX" sz="1600" i="0" dirty="0">
                <a:solidFill>
                  <a:schemeClr val="bg2">
                    <a:lumMod val="90000"/>
                  </a:schemeClr>
                </a:solidFill>
                <a:effectLst/>
                <a:latin typeface="Arial" panose="020B0604020202020204" pitchFamily="34" charset="0"/>
                <a:cs typeface="Arial" panose="020B0604020202020204" pitchFamily="34" charset="0"/>
              </a:rPr>
              <a:t>Registro digital</a:t>
            </a:r>
            <a:r>
              <a:rPr lang="es-MX" sz="1600" b="1" i="0" dirty="0">
                <a:solidFill>
                  <a:schemeClr val="bg2">
                    <a:lumMod val="90000"/>
                  </a:schemeClr>
                </a:solidFill>
                <a:effectLst/>
                <a:latin typeface="Arial" panose="020B0604020202020204" pitchFamily="34" charset="0"/>
                <a:cs typeface="Arial" panose="020B0604020202020204" pitchFamily="34" charset="0"/>
              </a:rPr>
              <a:t>: </a:t>
            </a:r>
            <a:r>
              <a:rPr lang="es-MX" sz="1600" b="0" i="0" dirty="0">
                <a:solidFill>
                  <a:schemeClr val="bg2">
                    <a:lumMod val="90000"/>
                  </a:schemeClr>
                </a:solidFill>
                <a:effectLst/>
                <a:latin typeface="Arial" panose="020B0604020202020204" pitchFamily="34" charset="0"/>
                <a:cs typeface="Arial" panose="020B0604020202020204" pitchFamily="34" charset="0"/>
              </a:rPr>
              <a:t>2016733</a:t>
            </a:r>
            <a:endParaRPr lang="es-MX" sz="1600" dirty="0">
              <a:solidFill>
                <a:schemeClr val="bg2">
                  <a:lumMod val="9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273400" y="3506321"/>
            <a:ext cx="11016900" cy="1559297"/>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74826" y="353068"/>
            <a:ext cx="3051918" cy="769441"/>
          </a:xfrm>
          <a:prstGeom prst="rect">
            <a:avLst/>
          </a:prstGeom>
          <a:noFill/>
        </p:spPr>
        <p:txBody>
          <a:bodyPr wrap="square" rtlCol="0">
            <a:spAutoFit/>
          </a:bodyPr>
          <a:lstStyle/>
          <a:p>
            <a:pPr algn="ctr"/>
            <a:r>
              <a:rPr lang="es-MX" sz="4400" b="1" dirty="0">
                <a:solidFill>
                  <a:srgbClr val="949D61"/>
                </a:solidFill>
                <a:latin typeface="Bebas Neue" panose="020B0606020202050201" pitchFamily="34" charset="0"/>
                <a:cs typeface="Gisha" panose="020B0502040204020203" pitchFamily="34" charset="-79"/>
              </a:rPr>
              <a:t>criterios</a:t>
            </a:r>
            <a:endParaRPr lang="es-ES_tradnl" sz="4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251398" y="399538"/>
            <a:ext cx="637835" cy="53164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0" name="CuadroTexto 69"/>
          <p:cNvSpPr txBox="1"/>
          <p:nvPr/>
        </p:nvSpPr>
        <p:spPr>
          <a:xfrm>
            <a:off x="712787" y="5505450"/>
            <a:ext cx="9887157" cy="830997"/>
          </a:xfrm>
          <a:prstGeom prst="rect">
            <a:avLst/>
          </a:prstGeom>
          <a:noFill/>
        </p:spPr>
        <p:txBody>
          <a:bodyPr wrap="square" rtlCol="0" anchor="ctr">
            <a:spAutoFit/>
          </a:bodyPr>
          <a:lstStyle/>
          <a:p>
            <a:pPr algn="just"/>
            <a:r>
              <a:rPr lang="es-ES" sz="1600" dirty="0">
                <a:solidFill>
                  <a:srgbClr val="535C60"/>
                </a:solidFill>
                <a:latin typeface="Arial" panose="020B0604020202020204" pitchFamily="34" charset="0"/>
                <a:cs typeface="Arial" panose="020B0604020202020204" pitchFamily="34" charset="0"/>
              </a:rPr>
              <a:t>MEDIDAS DE PROTECCIÓN PREVISTAS EN LA LEY PARA LA PROTECCIÓN DE PERSONAS DEFENSORAS DE DERECHOS HUMANOS Y PERIODISTAS. SU DISMINUCIÓN DEBE ANALIZARSE CON PERSPECTIVA DE GÉNERO Y CON ENFOQUE INTERSECCIONAL.</a:t>
            </a:r>
            <a:r>
              <a:rPr lang="es-MX" sz="1600" dirty="0">
                <a:solidFill>
                  <a:srgbClr val="535C60"/>
                </a:solidFill>
                <a:latin typeface="Arial" panose="020B0604020202020204" pitchFamily="34" charset="0"/>
                <a:ea typeface="Times New Roman" panose="02020603050405020304" pitchFamily="18" charset="0"/>
                <a:cs typeface="Arial" panose="020B0604020202020204" pitchFamily="34" charset="0"/>
              </a:rPr>
              <a:t> </a:t>
            </a:r>
            <a:r>
              <a:rPr lang="es-MX" sz="1600"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Registro digital:  2027579</a:t>
            </a:r>
            <a:endParaRPr lang="es-MX" sz="1600" dirty="0">
              <a:solidFill>
                <a:srgbClr val="535C60"/>
              </a:solidFill>
              <a:latin typeface="Arial" panose="020B0604020202020204" pitchFamily="34" charset="0"/>
              <a:ea typeface="Times New Roman" panose="02020603050405020304" pitchFamily="18" charset="0"/>
              <a:cs typeface="Arial" panose="020B0604020202020204" pitchFamily="34" charset="0"/>
            </a:endParaRPr>
          </a:p>
        </p:txBody>
      </p:sp>
      <p:sp>
        <p:nvSpPr>
          <p:cNvPr id="71" name="Rectángulo 70"/>
          <p:cNvSpPr/>
          <p:nvPr/>
        </p:nvSpPr>
        <p:spPr>
          <a:xfrm>
            <a:off x="351944" y="5281684"/>
            <a:ext cx="10162394" cy="139284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CuadroTexto 75"/>
          <p:cNvSpPr txBox="1"/>
          <p:nvPr/>
        </p:nvSpPr>
        <p:spPr>
          <a:xfrm>
            <a:off x="3526744" y="416316"/>
            <a:ext cx="7305151" cy="1323439"/>
          </a:xfrm>
          <a:prstGeom prst="rect">
            <a:avLst/>
          </a:prstGeom>
          <a:noFill/>
        </p:spPr>
        <p:txBody>
          <a:bodyPr wrap="square" rtlCol="0" anchor="ctr">
            <a:spAutoFit/>
          </a:bodyPr>
          <a:lstStyle/>
          <a:p>
            <a:pPr algn="just"/>
            <a:r>
              <a:rPr lang="es-MX" sz="1600" dirty="0">
                <a:solidFill>
                  <a:schemeClr val="tx1">
                    <a:lumMod val="65000"/>
                    <a:lumOff val="35000"/>
                  </a:schemeClr>
                </a:solidFill>
                <a:latin typeface="Arial" panose="020B0604020202020204" pitchFamily="34" charset="0"/>
                <a:cs typeface="Arial" panose="020B0604020202020204" pitchFamily="34" charset="0"/>
              </a:rPr>
              <a:t>IMPARTICIÓN DE JUSTICIA CON PERSPECTIVA DE GÉNERO. DEBE APLICARSE ESTE MÉTODO ANALÍTICO EN TODOS LOS CASOS QUE INVOLUCREN RELACIONES ASIMÉTRICAS, PREJUICIOS Y PATRONES ESTEREOTÍPICOS, INDEPENDIENTEMENTE DEL GÉNERO DE LAS PERSONAS INVOLUCRADAS. </a:t>
            </a:r>
            <a:r>
              <a:rPr lang="es-MX" sz="1600" dirty="0">
                <a:solidFill>
                  <a:schemeClr val="bg2">
                    <a:lumMod val="90000"/>
                  </a:schemeClr>
                </a:solidFill>
                <a:latin typeface="Arial" panose="020B0604020202020204" pitchFamily="34" charset="0"/>
                <a:cs typeface="Arial" panose="020B0604020202020204" pitchFamily="34" charset="0"/>
              </a:rPr>
              <a:t>Registro digital 2008545</a:t>
            </a:r>
            <a:endParaRPr lang="es-MX" sz="1600" dirty="0">
              <a:solidFill>
                <a:schemeClr val="bg2">
                  <a:lumMod val="9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7" name="Rectángulo 76"/>
          <p:cNvSpPr/>
          <p:nvPr/>
        </p:nvSpPr>
        <p:spPr>
          <a:xfrm>
            <a:off x="3379492" y="386063"/>
            <a:ext cx="7717133" cy="1427900"/>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D5756434-27DC-1E92-6371-34CAAAEDBC96}"/>
              </a:ext>
            </a:extLst>
          </p:cNvPr>
          <p:cNvSpPr/>
          <p:nvPr/>
        </p:nvSpPr>
        <p:spPr>
          <a:xfrm>
            <a:off x="273400" y="2173927"/>
            <a:ext cx="11016900" cy="997808"/>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D44AD198-F7EC-372C-09B0-812605804348}"/>
              </a:ext>
            </a:extLst>
          </p:cNvPr>
          <p:cNvSpPr txBox="1"/>
          <p:nvPr/>
        </p:nvSpPr>
        <p:spPr>
          <a:xfrm>
            <a:off x="474826" y="2299544"/>
            <a:ext cx="10621799" cy="863570"/>
          </a:xfrm>
          <a:prstGeom prst="rect">
            <a:avLst/>
          </a:prstGeom>
          <a:noFill/>
        </p:spPr>
        <p:txBody>
          <a:bodyPr wrap="square">
            <a:spAutoFit/>
          </a:bodyPr>
          <a:lstStyle/>
          <a:p>
            <a:pPr>
              <a:lnSpc>
                <a:spcPct val="107000"/>
              </a:lnSpc>
              <a:spcAft>
                <a:spcPts val="800"/>
              </a:spcAft>
            </a:pPr>
            <a:r>
              <a:rPr lang="es-MX" sz="16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JUZGAR CON PERSPECTIVA DE GÉNERO. PARA EMPLEAR ESTE MÉTODO NO ES INDISPENSABLE QUE LA PARTE INTERESADA EN LA CONTROVERSIA SEA UNA MUJER, NI QUE DEBA GENERARLE UN BENEFICIO. </a:t>
            </a:r>
            <a:r>
              <a:rPr lang="es-MX" sz="1600" dirty="0">
                <a:solidFill>
                  <a:schemeClr val="bg2">
                    <a:lumMod val="90000"/>
                  </a:schemeClr>
                </a:solidFill>
                <a:latin typeface="Arial" panose="020B0604020202020204" pitchFamily="34" charset="0"/>
                <a:cs typeface="Arial" panose="020B0604020202020204" pitchFamily="34" charset="0"/>
              </a:rPr>
              <a:t>Registro digital 2025120</a:t>
            </a:r>
            <a:endParaRPr lang="es-MX" sz="16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304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75621" y="504929"/>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768625" y="163510"/>
            <a:ext cx="10327999" cy="584775"/>
          </a:xfrm>
          <a:prstGeom prst="rect">
            <a:avLst/>
          </a:prstGeom>
          <a:noFill/>
        </p:spPr>
        <p:txBody>
          <a:bodyPr wrap="square" rtlCol="0">
            <a:spAutoFit/>
          </a:bodyPr>
          <a:lstStyle/>
          <a:p>
            <a:pPr algn="ctr"/>
            <a:r>
              <a:rPr lang="es-ES" sz="3200" b="1" dirty="0">
                <a:solidFill>
                  <a:srgbClr val="535C60"/>
                </a:solidFill>
                <a:latin typeface="Arial" panose="020B0604020202020204" pitchFamily="34" charset="0"/>
                <a:cs typeface="Arial" panose="020B0604020202020204" pitchFamily="34" charset="0"/>
              </a:rPr>
              <a:t>ACOSO U HOSTIGAMIENTO SEXUAL Y/O LABORAL</a:t>
            </a:r>
            <a:endParaRPr lang="es-MX" sz="1200" b="1"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10" name="Rectángulo 9">
            <a:extLst>
              <a:ext uri="{FF2B5EF4-FFF2-40B4-BE49-F238E27FC236}">
                <a16:creationId xmlns:a16="http://schemas.microsoft.com/office/drawing/2014/main" id="{6850975B-4D7B-D558-42FD-D1CC0A90FA9B}"/>
              </a:ext>
            </a:extLst>
          </p:cNvPr>
          <p:cNvSpPr/>
          <p:nvPr/>
        </p:nvSpPr>
        <p:spPr>
          <a:xfrm rot="19894208">
            <a:off x="8988429" y="3419650"/>
            <a:ext cx="3093979" cy="1244146"/>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bg1"/>
                </a:solidFill>
                <a:latin typeface="Arial" panose="020B0604020202020204" pitchFamily="34" charset="0"/>
                <a:cs typeface="Arial" panose="020B0604020202020204" pitchFamily="34" charset="0"/>
              </a:rPr>
              <a:t>CONDUCTA ≠ FALTA</a:t>
            </a:r>
            <a:endParaRPr lang="es-MX" sz="2000" b="1"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21" y="958642"/>
            <a:ext cx="8541575" cy="5246896"/>
          </a:xfrm>
          <a:prstGeom prst="rect">
            <a:avLst/>
          </a:prstGeom>
        </p:spPr>
      </p:pic>
    </p:spTree>
    <p:extLst>
      <p:ext uri="{BB962C8B-B14F-4D97-AF65-F5344CB8AC3E}">
        <p14:creationId xmlns:p14="http://schemas.microsoft.com/office/powerpoint/2010/main" val="3953598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461665"/>
          </a:xfrm>
          <a:prstGeom prst="rect">
            <a:avLst/>
          </a:prstGeom>
          <a:noFill/>
        </p:spPr>
        <p:txBody>
          <a:bodyPr wrap="square" rtlCol="0">
            <a:spAutoFit/>
          </a:bodyPr>
          <a:lstStyle/>
          <a:p>
            <a:r>
              <a:rPr lang="es-ES_tradnl" sz="2400" b="1" dirty="0">
                <a:solidFill>
                  <a:srgbClr val="535C60"/>
                </a:solidFill>
                <a:latin typeface="Bebas Neue" panose="020B0606020202050201" pitchFamily="34" charset="0"/>
                <a:cs typeface="Gisha" panose="020B0502040204020203" pitchFamily="34" charset="-79"/>
              </a:rPr>
              <a:t>ARGUMENTOS QUE SUSTENTAN INCOMPETENCIA</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583756" y="2039682"/>
            <a:ext cx="10706683" cy="3717171"/>
          </a:xfrm>
          <a:prstGeom prst="rect">
            <a:avLst/>
          </a:prstGeom>
          <a:noFill/>
        </p:spPr>
        <p:txBody>
          <a:bodyPr wrap="square" rtlCol="0" anchor="ctr">
            <a:spAutoFit/>
          </a:bodyPr>
          <a:lstStyle/>
          <a:p>
            <a:pPr algn="just"/>
            <a:r>
              <a:rPr lang="es-MX" sz="2400" dirty="0">
                <a:solidFill>
                  <a:schemeClr val="bg2">
                    <a:lumMod val="50000"/>
                  </a:schemeClr>
                </a:solidFill>
                <a:latin typeface="Arial" panose="020B0604020202020204" pitchFamily="34" charset="0"/>
                <a:cs typeface="Arial" panose="020B0604020202020204" pitchFamily="34" charset="0"/>
              </a:rPr>
              <a:t>La reforma constitucional publicada el 27 de mayo de 2015 modificó la denominación del Título Cuarto:</a:t>
            </a:r>
          </a:p>
          <a:p>
            <a:pPr algn="just"/>
            <a:endParaRPr lang="es-MX" sz="2400" dirty="0">
              <a:solidFill>
                <a:schemeClr val="bg2">
                  <a:lumMod val="50000"/>
                </a:schemeClr>
              </a:solidFill>
              <a:latin typeface="Arial" panose="020B0604020202020204" pitchFamily="34" charset="0"/>
              <a:cs typeface="Arial" panose="020B0604020202020204" pitchFamily="34" charset="0"/>
            </a:endParaRPr>
          </a:p>
          <a:p>
            <a:pPr algn="ctr"/>
            <a:r>
              <a:rPr lang="es-MX" sz="2400" dirty="0">
                <a:solidFill>
                  <a:schemeClr val="bg2">
                    <a:lumMod val="50000"/>
                  </a:schemeClr>
                </a:solidFill>
                <a:latin typeface="Arial" panose="020B0604020202020204" pitchFamily="34" charset="0"/>
                <a:cs typeface="Arial" panose="020B0604020202020204" pitchFamily="34" charset="0"/>
              </a:rPr>
              <a:t>“De las Responsabilidades de los Servidores Públicos, Particulares Vinculados con </a:t>
            </a:r>
            <a:r>
              <a:rPr lang="es-MX" sz="2400" u="sng" dirty="0">
                <a:solidFill>
                  <a:schemeClr val="bg2">
                    <a:lumMod val="50000"/>
                  </a:schemeClr>
                </a:solidFill>
                <a:latin typeface="Arial" panose="020B0604020202020204" pitchFamily="34" charset="0"/>
                <a:cs typeface="Arial" panose="020B0604020202020204" pitchFamily="34" charset="0"/>
              </a:rPr>
              <a:t>Faltas Administrativas Graves o Hechos de Corrupción</a:t>
            </a:r>
            <a:r>
              <a:rPr lang="es-MX" sz="2400" dirty="0">
                <a:solidFill>
                  <a:schemeClr val="bg2">
                    <a:lumMod val="50000"/>
                  </a:schemeClr>
                </a:solidFill>
                <a:latin typeface="Arial" panose="020B0604020202020204" pitchFamily="34" charset="0"/>
                <a:cs typeface="Arial" panose="020B0604020202020204" pitchFamily="34" charset="0"/>
              </a:rPr>
              <a:t>, y Patrimonial del Estado.”</a:t>
            </a:r>
          </a:p>
          <a:p>
            <a:pPr algn="just"/>
            <a:endParaRPr lang="es-MX" sz="2400" dirty="0">
              <a:solidFill>
                <a:schemeClr val="bg2">
                  <a:lumMod val="50000"/>
                </a:schemeClr>
              </a:solidFill>
              <a:latin typeface="Arial" panose="020B0604020202020204" pitchFamily="34" charset="0"/>
              <a:cs typeface="Arial" panose="020B0604020202020204" pitchFamily="34" charset="0"/>
            </a:endParaRPr>
          </a:p>
          <a:p>
            <a:pPr marL="742950" lvl="1" indent="-285750" algn="just">
              <a:lnSpc>
                <a:spcPct val="150000"/>
              </a:lnSpc>
              <a:spcAft>
                <a:spcPts val="800"/>
              </a:spcAft>
              <a:buFont typeface="Wingdings" panose="05000000000000000000" pitchFamily="2" charset="2"/>
              <a:buChar char="Ø"/>
            </a:pPr>
            <a:r>
              <a:rPr lang="es-MX" sz="2400" dirty="0">
                <a:solidFill>
                  <a:schemeClr val="bg2">
                    <a:lumMod val="50000"/>
                  </a:schemeClr>
                </a:solidFill>
                <a:latin typeface="Arial" panose="020B0604020202020204" pitchFamily="34" charset="0"/>
                <a:cs typeface="Arial" panose="020B0604020202020204" pitchFamily="34" charset="0"/>
              </a:rPr>
              <a:t> “Faltas administrativas” y “Hechos de corrupción” son tratados como sinónimos, por el uso de ese conectivo “o”.</a:t>
            </a:r>
          </a:p>
        </p:txBody>
      </p:sp>
      <p:grpSp>
        <p:nvGrpSpPr>
          <p:cNvPr id="71" name="Google Shape;10132;p88"/>
          <p:cNvGrpSpPr/>
          <p:nvPr/>
        </p:nvGrpSpPr>
        <p:grpSpPr>
          <a:xfrm>
            <a:off x="730132" y="946671"/>
            <a:ext cx="355402" cy="354291"/>
            <a:chOff x="4129482" y="3681059"/>
            <a:chExt cx="355402" cy="354291"/>
          </a:xfrm>
          <a:solidFill>
            <a:srgbClr val="535C60"/>
          </a:solidFill>
        </p:grpSpPr>
        <p:sp>
          <p:nvSpPr>
            <p:cNvPr id="72" name="Google Shape;10133;p88"/>
            <p:cNvSpPr/>
            <p:nvPr/>
          </p:nvSpPr>
          <p:spPr>
            <a:xfrm>
              <a:off x="4313979"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34;p88"/>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35;p88"/>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36;p88"/>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1333594" y="833072"/>
            <a:ext cx="10338329" cy="589428"/>
            <a:chOff x="1242485" y="1375898"/>
            <a:chExt cx="10338329" cy="589428"/>
          </a:xfrm>
        </p:grpSpPr>
        <p:sp>
          <p:nvSpPr>
            <p:cNvPr id="74" name="Rectángulo 73"/>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8" name="Grupo 107"/>
          <p:cNvGrpSpPr/>
          <p:nvPr/>
        </p:nvGrpSpPr>
        <p:grpSpPr>
          <a:xfrm>
            <a:off x="386387" y="1597493"/>
            <a:ext cx="11194428" cy="4780360"/>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BC8E677A-6805-5B55-22E3-786BCE3BAC0E}"/>
              </a:ext>
            </a:extLst>
          </p:cNvPr>
          <p:cNvSpPr txBox="1"/>
          <p:nvPr/>
        </p:nvSpPr>
        <p:spPr>
          <a:xfrm>
            <a:off x="1447894" y="882285"/>
            <a:ext cx="9311284" cy="677108"/>
          </a:xfrm>
          <a:prstGeom prst="rect">
            <a:avLst/>
          </a:prstGeom>
          <a:noFill/>
        </p:spPr>
        <p:txBody>
          <a:bodyPr wrap="square" rtlCol="0">
            <a:spAutoFit/>
          </a:bodyPr>
          <a:lstStyle/>
          <a:p>
            <a:r>
              <a:rPr lang="es-MX" sz="2000" b="1" dirty="0">
                <a:solidFill>
                  <a:srgbClr val="535C60"/>
                </a:solidFill>
                <a:latin typeface="Arial" panose="020B0604020202020204" pitchFamily="34" charset="0"/>
                <a:cs typeface="Arial" panose="020B0604020202020204" pitchFamily="34" charset="0"/>
              </a:rPr>
              <a:t>Las que derivan de la interpretación literal de la Ley.</a:t>
            </a:r>
          </a:p>
          <a:p>
            <a:endParaRPr lang="es-MX" dirty="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9200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461665"/>
          </a:xfrm>
          <a:prstGeom prst="rect">
            <a:avLst/>
          </a:prstGeom>
          <a:noFill/>
        </p:spPr>
        <p:txBody>
          <a:bodyPr wrap="square" rtlCol="0">
            <a:spAutoFit/>
          </a:bodyPr>
          <a:lstStyle/>
          <a:p>
            <a:r>
              <a:rPr lang="es-ES_tradnl" sz="2400" b="1" dirty="0">
                <a:solidFill>
                  <a:srgbClr val="535C60"/>
                </a:solidFill>
                <a:latin typeface="Bebas Neue" panose="020B0606020202050201" pitchFamily="34" charset="0"/>
                <a:cs typeface="Gisha" panose="020B0502040204020203" pitchFamily="34" charset="-79"/>
              </a:rPr>
              <a:t>ARGUMENTOS QUE SUSTENTAN INCOMPETENCIA</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611185" y="2219624"/>
            <a:ext cx="10679254" cy="3411703"/>
          </a:xfrm>
          <a:prstGeom prst="rect">
            <a:avLst/>
          </a:prstGeom>
          <a:noFill/>
        </p:spPr>
        <p:txBody>
          <a:bodyPr wrap="square" rtlCol="0" anchor="ctr">
            <a:spAutoFit/>
          </a:bodyPr>
          <a:lstStyle/>
          <a:p>
            <a:pPr marL="742950" lvl="1" indent="-285750" algn="just">
              <a:lnSpc>
                <a:spcPct val="150000"/>
              </a:lnSpc>
              <a:spcAft>
                <a:spcPts val="800"/>
              </a:spcAft>
              <a:buFont typeface="Wingdings" panose="05000000000000000000" pitchFamily="2" charset="2"/>
              <a:buChar char="Ø"/>
            </a:pPr>
            <a:r>
              <a:rPr lang="es-MX" sz="1600"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La génesis de las faltas graves es la intención del combate a la corrupción, </a:t>
            </a:r>
          </a:p>
          <a:p>
            <a:pPr marL="742950" lvl="1" indent="-285750" algn="just">
              <a:lnSpc>
                <a:spcPct val="150000"/>
              </a:lnSpc>
              <a:spcAft>
                <a:spcPts val="800"/>
              </a:spcAft>
              <a:buFont typeface="Wingdings" panose="05000000000000000000" pitchFamily="2" charset="2"/>
              <a:buChar char="Ø"/>
            </a:pPr>
            <a:r>
              <a:rPr lang="es-MX" sz="1600" kern="1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a:t>
            </a:r>
            <a:r>
              <a:rPr lang="es-MX" sz="1600"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 fragmentación entre faltas graves y no graves atiende a los fines del SNA. </a:t>
            </a:r>
          </a:p>
          <a:p>
            <a:pPr marL="742950" lvl="1" indent="-285750" algn="just">
              <a:lnSpc>
                <a:spcPct val="150000"/>
              </a:lnSpc>
              <a:spcAft>
                <a:spcPts val="800"/>
              </a:spcAft>
              <a:buFont typeface="Wingdings" panose="05000000000000000000" pitchFamily="2" charset="2"/>
              <a:buChar char="Ø"/>
            </a:pPr>
            <a:r>
              <a:rPr lang="es-MX" sz="1600"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Las denominadas “faltas graves” coinciden con la denominación de algunos tipos penales.</a:t>
            </a:r>
          </a:p>
          <a:p>
            <a:pPr marL="742950" lvl="1" indent="-285750" algn="just">
              <a:lnSpc>
                <a:spcPct val="150000"/>
              </a:lnSpc>
              <a:spcAft>
                <a:spcPts val="800"/>
              </a:spcAft>
              <a:buFont typeface="Wingdings" panose="05000000000000000000" pitchFamily="2" charset="2"/>
              <a:buChar char="Ø"/>
            </a:pPr>
            <a:r>
              <a:rPr lang="es-ES" sz="1600" kern="1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Distribución de competencias. Intención del constituyente para que de las faltas “graves”, quienes ahora tuvieran la atribución para sancionar no fueran los mismos entes que instauraron y sustanciaron el procedimiento; precisamente por el tema de fondo que conllevan (corrupción).</a:t>
            </a:r>
            <a:endParaRPr lang="es-MX" sz="1600"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800"/>
              </a:spcAft>
              <a:buFont typeface="Wingdings" panose="05000000000000000000" pitchFamily="2" charset="2"/>
              <a:buChar char="Ø"/>
            </a:pPr>
            <a:r>
              <a:rPr lang="es-ES" sz="1600" kern="1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L</a:t>
            </a:r>
            <a:r>
              <a:rPr lang="es-ES" sz="1600" kern="1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as conductas de acoso y hostigamiento sexual, se identifican más con principios y con los Códigos de Ética; que con actos de corrupción..</a:t>
            </a:r>
            <a:endParaRPr lang="es-MX" sz="1600"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1" name="Google Shape;10132;p88"/>
          <p:cNvGrpSpPr/>
          <p:nvPr/>
        </p:nvGrpSpPr>
        <p:grpSpPr>
          <a:xfrm>
            <a:off x="730132" y="946671"/>
            <a:ext cx="355402" cy="354291"/>
            <a:chOff x="4129482" y="3681059"/>
            <a:chExt cx="355402" cy="354291"/>
          </a:xfrm>
          <a:solidFill>
            <a:srgbClr val="535C60"/>
          </a:solidFill>
        </p:grpSpPr>
        <p:sp>
          <p:nvSpPr>
            <p:cNvPr id="72" name="Google Shape;10133;p88"/>
            <p:cNvSpPr/>
            <p:nvPr/>
          </p:nvSpPr>
          <p:spPr>
            <a:xfrm>
              <a:off x="4313979"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34;p88"/>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35;p88"/>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36;p88"/>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1333594" y="833072"/>
            <a:ext cx="10338329" cy="589428"/>
            <a:chOff x="1242485" y="1375898"/>
            <a:chExt cx="10338329" cy="589428"/>
          </a:xfrm>
        </p:grpSpPr>
        <p:sp>
          <p:nvSpPr>
            <p:cNvPr id="74" name="Rectángulo 73"/>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8" name="Grupo 107"/>
          <p:cNvGrpSpPr/>
          <p:nvPr/>
        </p:nvGrpSpPr>
        <p:grpSpPr>
          <a:xfrm>
            <a:off x="386387" y="1597493"/>
            <a:ext cx="11194428" cy="4780360"/>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BC8E677A-6805-5B55-22E3-786BCE3BAC0E}"/>
              </a:ext>
            </a:extLst>
          </p:cNvPr>
          <p:cNvSpPr txBox="1"/>
          <p:nvPr/>
        </p:nvSpPr>
        <p:spPr>
          <a:xfrm>
            <a:off x="1447894" y="882285"/>
            <a:ext cx="9311284" cy="677108"/>
          </a:xfrm>
          <a:prstGeom prst="rect">
            <a:avLst/>
          </a:prstGeom>
          <a:noFill/>
        </p:spPr>
        <p:txBody>
          <a:bodyPr wrap="square" rtlCol="0">
            <a:spAutoFit/>
          </a:bodyPr>
          <a:lstStyle/>
          <a:p>
            <a:r>
              <a:rPr lang="es-MX" sz="2000" b="1" dirty="0">
                <a:solidFill>
                  <a:srgbClr val="535C60"/>
                </a:solidFill>
                <a:latin typeface="Arial" panose="020B0604020202020204" pitchFamily="34" charset="0"/>
                <a:cs typeface="Arial" panose="020B0604020202020204" pitchFamily="34" charset="0"/>
              </a:rPr>
              <a:t>Por la esencia de “Combate a la Corrupción” de la Ley</a:t>
            </a:r>
          </a:p>
          <a:p>
            <a:endParaRPr lang="es-MX" dirty="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391200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461665"/>
          </a:xfrm>
          <a:prstGeom prst="rect">
            <a:avLst/>
          </a:prstGeom>
          <a:noFill/>
        </p:spPr>
        <p:txBody>
          <a:bodyPr wrap="square" rtlCol="0">
            <a:spAutoFit/>
          </a:bodyPr>
          <a:lstStyle/>
          <a:p>
            <a:r>
              <a:rPr lang="es-ES_tradnl" sz="2400" b="1" dirty="0">
                <a:solidFill>
                  <a:srgbClr val="535C60"/>
                </a:solidFill>
                <a:latin typeface="Bebas Neue" panose="020B0606020202050201" pitchFamily="34" charset="0"/>
                <a:cs typeface="Gisha" panose="020B0502040204020203" pitchFamily="34" charset="-79"/>
              </a:rPr>
              <a:t>ARGUMENTOS QUE SUSTENTAN INCOMPETENCIA</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611185" y="2814915"/>
            <a:ext cx="10679254" cy="2221121"/>
          </a:xfrm>
          <a:prstGeom prst="rect">
            <a:avLst/>
          </a:prstGeom>
          <a:noFill/>
        </p:spPr>
        <p:txBody>
          <a:bodyPr wrap="square" rtlCol="0" anchor="ctr">
            <a:spAutoFit/>
          </a:bodyPr>
          <a:lstStyle/>
          <a:p>
            <a:pPr marL="742950" lvl="1" indent="-285750" algn="just">
              <a:lnSpc>
                <a:spcPct val="150000"/>
              </a:lnSpc>
              <a:spcAft>
                <a:spcPts val="800"/>
              </a:spcAft>
              <a:buFont typeface="Wingdings" panose="05000000000000000000" pitchFamily="2" charset="2"/>
              <a:buChar char="Ø"/>
            </a:pPr>
            <a:r>
              <a:rPr lang="es-MX"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La falta grave de “abuso de funciones” contempla </a:t>
            </a:r>
            <a:r>
              <a:rPr lang="es-ES"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conductas contenidas en un numeral de la Ley General de Acceso de las Mujeres a una Vida de Libre de Violencia: </a:t>
            </a:r>
          </a:p>
          <a:p>
            <a:pPr lvl="4" algn="just">
              <a:lnSpc>
                <a:spcPct val="150000"/>
              </a:lnSpc>
              <a:spcAft>
                <a:spcPts val="800"/>
              </a:spcAft>
            </a:pPr>
            <a:r>
              <a:rPr lang="es-MX" b="1"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Artículo 57.</a:t>
            </a:r>
            <a:r>
              <a:rPr lang="es-MX"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Incurrirá en abuso de funciones […] así como cuando realiza por sí o a través de un tercero, alguna de las conductas descritas </a:t>
            </a:r>
            <a:r>
              <a:rPr lang="es-MX" i="1"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en el artículo 20 Ter</a:t>
            </a:r>
            <a:r>
              <a:rPr lang="es-MX"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de la Ley General de Acceso de las Mujeres a una Vida Libre de Violencia.</a:t>
            </a:r>
            <a:endParaRPr lang="es-ES" i="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71" name="Google Shape;10132;p88"/>
          <p:cNvGrpSpPr/>
          <p:nvPr/>
        </p:nvGrpSpPr>
        <p:grpSpPr>
          <a:xfrm>
            <a:off x="730132" y="946671"/>
            <a:ext cx="355402" cy="354291"/>
            <a:chOff x="4129482" y="3681059"/>
            <a:chExt cx="355402" cy="354291"/>
          </a:xfrm>
          <a:solidFill>
            <a:srgbClr val="535C60"/>
          </a:solidFill>
        </p:grpSpPr>
        <p:sp>
          <p:nvSpPr>
            <p:cNvPr id="72" name="Google Shape;10133;p88"/>
            <p:cNvSpPr/>
            <p:nvPr/>
          </p:nvSpPr>
          <p:spPr>
            <a:xfrm>
              <a:off x="4313979"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34;p88"/>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35;p88"/>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36;p88"/>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1333594" y="833072"/>
            <a:ext cx="10338329" cy="589428"/>
            <a:chOff x="1242485" y="1375898"/>
            <a:chExt cx="10338329" cy="589428"/>
          </a:xfrm>
        </p:grpSpPr>
        <p:sp>
          <p:nvSpPr>
            <p:cNvPr id="74" name="Rectángulo 73"/>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8" name="Grupo 107"/>
          <p:cNvGrpSpPr/>
          <p:nvPr/>
        </p:nvGrpSpPr>
        <p:grpSpPr>
          <a:xfrm>
            <a:off x="386387" y="1597493"/>
            <a:ext cx="11194428" cy="4780360"/>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BC8E677A-6805-5B55-22E3-786BCE3BAC0E}"/>
              </a:ext>
            </a:extLst>
          </p:cNvPr>
          <p:cNvSpPr txBox="1"/>
          <p:nvPr/>
        </p:nvSpPr>
        <p:spPr>
          <a:xfrm>
            <a:off x="1447894" y="882285"/>
            <a:ext cx="9311284" cy="677108"/>
          </a:xfrm>
          <a:prstGeom prst="rect">
            <a:avLst/>
          </a:prstGeom>
          <a:noFill/>
        </p:spPr>
        <p:txBody>
          <a:bodyPr wrap="square" rtlCol="0">
            <a:spAutoFit/>
          </a:bodyPr>
          <a:lstStyle/>
          <a:p>
            <a:r>
              <a:rPr lang="es-MX" sz="2000" b="1" dirty="0">
                <a:solidFill>
                  <a:srgbClr val="535C60"/>
                </a:solidFill>
                <a:latin typeface="Arial" panose="020B0604020202020204" pitchFamily="34" charset="0"/>
                <a:cs typeface="Arial" panose="020B0604020202020204" pitchFamily="34" charset="0"/>
              </a:rPr>
              <a:t>SITUACIÓN ESPECIAL</a:t>
            </a:r>
          </a:p>
          <a:p>
            <a:endParaRPr lang="es-MX" dirty="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03276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461665"/>
          </a:xfrm>
          <a:prstGeom prst="rect">
            <a:avLst/>
          </a:prstGeom>
          <a:noFill/>
        </p:spPr>
        <p:txBody>
          <a:bodyPr wrap="square" rtlCol="0">
            <a:spAutoFit/>
          </a:bodyPr>
          <a:lstStyle/>
          <a:p>
            <a:r>
              <a:rPr lang="es-ES_tradnl" sz="2400" b="1" dirty="0">
                <a:solidFill>
                  <a:srgbClr val="535C60"/>
                </a:solidFill>
                <a:latin typeface="Bebas Neue" panose="020B0606020202050201" pitchFamily="34" charset="0"/>
                <a:cs typeface="Gisha" panose="020B0502040204020203" pitchFamily="34" charset="-79"/>
              </a:rPr>
              <a:t>ARGUMENTOS QUE SUSTENTAN INCOMPETENCIA</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611185" y="2343953"/>
            <a:ext cx="10679254" cy="3163045"/>
          </a:xfrm>
          <a:prstGeom prst="rect">
            <a:avLst/>
          </a:prstGeom>
          <a:noFill/>
        </p:spPr>
        <p:txBody>
          <a:bodyPr wrap="square" rtlCol="0" anchor="ctr">
            <a:spAutoFit/>
          </a:bodyPr>
          <a:lstStyle/>
          <a:p>
            <a:pPr algn="just">
              <a:lnSpc>
                <a:spcPct val="150000"/>
              </a:lnSpc>
              <a:spcAft>
                <a:spcPts val="800"/>
              </a:spcAft>
            </a:pPr>
            <a:r>
              <a:rPr lang="es-ES" kern="1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L</a:t>
            </a:r>
            <a:r>
              <a:rPr lang="es-ES" sz="1800" kern="1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 “Minuta Proyecto de Decreto por el que se adicionan diversas disposiciones de la Ley General de Responsabilidades Administrativas” número CD-LXV-II-2P-234, aprobada por la Cámara de Diputados del Congreso de la Unión el pasado 8 de marzo de 2023 y pendiente de estudio y aprobación por parte de la Cámara Revisora; en la cual se propuso adicionar al catálogo de faltas graves, precisamente el hostigamiento y acoso sexual.</a:t>
            </a:r>
          </a:p>
          <a:p>
            <a:pPr algn="just">
              <a:lnSpc>
                <a:spcPct val="150000"/>
              </a:lnSpc>
              <a:spcAft>
                <a:spcPts val="800"/>
              </a:spcAft>
            </a:pPr>
            <a:endParaRPr lang="es-ES" kern="100" dirty="0">
              <a:latin typeface="Book Antiqua" panose="02040602050305030304" pitchFamily="18" charset="0"/>
              <a:ea typeface="Calibri" panose="020F0502020204030204" pitchFamily="34" charset="0"/>
              <a:cs typeface="Arial" panose="020B0604020202020204" pitchFamily="34" charset="0"/>
            </a:endParaRPr>
          </a:p>
          <a:p>
            <a:pPr algn="just">
              <a:lnSpc>
                <a:spcPct val="150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1" name="Google Shape;10132;p88"/>
          <p:cNvGrpSpPr/>
          <p:nvPr/>
        </p:nvGrpSpPr>
        <p:grpSpPr>
          <a:xfrm>
            <a:off x="730132" y="946671"/>
            <a:ext cx="355402" cy="354291"/>
            <a:chOff x="4129482" y="3681059"/>
            <a:chExt cx="355402" cy="354291"/>
          </a:xfrm>
          <a:solidFill>
            <a:srgbClr val="535C60"/>
          </a:solidFill>
        </p:grpSpPr>
        <p:sp>
          <p:nvSpPr>
            <p:cNvPr id="72" name="Google Shape;10133;p88"/>
            <p:cNvSpPr/>
            <p:nvPr/>
          </p:nvSpPr>
          <p:spPr>
            <a:xfrm>
              <a:off x="4313979"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34;p88"/>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35;p88"/>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36;p88"/>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1333594" y="833072"/>
            <a:ext cx="10338329" cy="589428"/>
            <a:chOff x="1242485" y="1375898"/>
            <a:chExt cx="10338329" cy="589428"/>
          </a:xfrm>
        </p:grpSpPr>
        <p:sp>
          <p:nvSpPr>
            <p:cNvPr id="74" name="Rectángulo 73"/>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8" name="Grupo 107"/>
          <p:cNvGrpSpPr/>
          <p:nvPr/>
        </p:nvGrpSpPr>
        <p:grpSpPr>
          <a:xfrm>
            <a:off x="386387" y="1597493"/>
            <a:ext cx="11194428" cy="4780360"/>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BC8E677A-6805-5B55-22E3-786BCE3BAC0E}"/>
              </a:ext>
            </a:extLst>
          </p:cNvPr>
          <p:cNvSpPr txBox="1"/>
          <p:nvPr/>
        </p:nvSpPr>
        <p:spPr>
          <a:xfrm>
            <a:off x="1447894" y="882285"/>
            <a:ext cx="9311284" cy="400110"/>
          </a:xfrm>
          <a:prstGeom prst="rect">
            <a:avLst/>
          </a:prstGeom>
          <a:noFill/>
        </p:spPr>
        <p:txBody>
          <a:bodyPr wrap="square" rtlCol="0">
            <a:spAutoFit/>
          </a:bodyPr>
          <a:lstStyle/>
          <a:p>
            <a:r>
              <a:rPr lang="es-MX" sz="2000" b="1" dirty="0">
                <a:solidFill>
                  <a:srgbClr val="535C60"/>
                </a:solidFill>
                <a:latin typeface="Arial" panose="020B0604020202020204" pitchFamily="34" charset="0"/>
                <a:cs typeface="Arial" panose="020B0604020202020204" pitchFamily="34" charset="0"/>
              </a:rPr>
              <a:t>INICIATIVA DE REFORMA A LA LGRA</a:t>
            </a:r>
            <a:endParaRPr lang="es-MX" dirty="0"/>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3" name="Rectángulo 2">
            <a:extLst>
              <a:ext uri="{FF2B5EF4-FFF2-40B4-BE49-F238E27FC236}">
                <a16:creationId xmlns:a16="http://schemas.microsoft.com/office/drawing/2014/main" id="{132BC0B8-5F57-CB31-C0A0-2EA0F3AE31D3}"/>
              </a:ext>
            </a:extLst>
          </p:cNvPr>
          <p:cNvSpPr/>
          <p:nvPr/>
        </p:nvSpPr>
        <p:spPr>
          <a:xfrm>
            <a:off x="3190271" y="4730591"/>
            <a:ext cx="7486067" cy="1336366"/>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s-ES" sz="1800" kern="100" dirty="0">
                <a:effectLst/>
                <a:latin typeface="Arial" panose="020B0604020202020204" pitchFamily="34" charset="0"/>
                <a:ea typeface="Times New Roman" panose="02020603050405020304" pitchFamily="18" charset="0"/>
                <a:cs typeface="Arial" panose="020B0604020202020204" pitchFamily="34" charset="0"/>
              </a:rPr>
              <a:t>De ahí que, si actualmente se busca adicionar aquellos supuestos al catálogo de faltas graves de esa Ley, debe entenderse entonces que ciertamente a la fecha no están comprendidos en ese apartado.</a:t>
            </a:r>
            <a:endParaRPr lang="es-MX"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23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372097" y="814402"/>
            <a:ext cx="10679254" cy="5781583"/>
          </a:xfrm>
          <a:prstGeom prst="rect">
            <a:avLst/>
          </a:prstGeom>
          <a:noFill/>
        </p:spPr>
        <p:txBody>
          <a:bodyPr wrap="square" rtlCol="0" anchor="ctr">
            <a:spAutoFit/>
          </a:bodyPr>
          <a:lstStyle/>
          <a:p>
            <a:pPr algn="just">
              <a:lnSpc>
                <a:spcPct val="150000"/>
              </a:lnSpc>
              <a:spcAft>
                <a:spcPts val="800"/>
              </a:spcAft>
            </a:pPr>
            <a:r>
              <a:rPr lang="es-MX" dirty="0">
                <a:solidFill>
                  <a:schemeClr val="bg2">
                    <a:lumMod val="50000"/>
                  </a:schemeClr>
                </a:solidFill>
                <a:latin typeface="Arial" panose="020B0604020202020204" pitchFamily="34" charset="0"/>
                <a:cs typeface="Arial" panose="020B0604020202020204" pitchFamily="34" charset="0"/>
              </a:rPr>
              <a:t>Propone adicionar los artículos 64 </a:t>
            </a:r>
            <a:r>
              <a:rPr lang="es-MX" dirty="0" err="1">
                <a:solidFill>
                  <a:schemeClr val="bg2">
                    <a:lumMod val="50000"/>
                  </a:schemeClr>
                </a:solidFill>
                <a:latin typeface="Arial" panose="020B0604020202020204" pitchFamily="34" charset="0"/>
                <a:cs typeface="Arial" panose="020B0604020202020204" pitchFamily="34" charset="0"/>
              </a:rPr>
              <a:t>Quáter</a:t>
            </a:r>
            <a:r>
              <a:rPr lang="es-MX" dirty="0">
                <a:solidFill>
                  <a:schemeClr val="bg2">
                    <a:lumMod val="50000"/>
                  </a:schemeClr>
                </a:solidFill>
                <a:latin typeface="Arial" panose="020B0604020202020204" pitchFamily="34" charset="0"/>
                <a:cs typeface="Arial" panose="020B0604020202020204" pitchFamily="34" charset="0"/>
              </a:rPr>
              <a:t> y 64 Quinquies y una fracción V al artículo 123 de la Ley General de Responsabilidades Administrativas, para quedar como sigue: </a:t>
            </a:r>
          </a:p>
          <a:p>
            <a:pPr lvl="1" algn="just">
              <a:lnSpc>
                <a:spcPct val="150000"/>
              </a:lnSpc>
            </a:pPr>
            <a:r>
              <a:rPr lang="es-MX" sz="1600" b="1" i="1" dirty="0">
                <a:solidFill>
                  <a:schemeClr val="bg2">
                    <a:lumMod val="50000"/>
                  </a:schemeClr>
                </a:solidFill>
                <a:latin typeface="Arial" panose="020B0604020202020204" pitchFamily="34" charset="0"/>
                <a:cs typeface="Arial" panose="020B0604020202020204" pitchFamily="34" charset="0"/>
              </a:rPr>
              <a:t>Artículo 64 </a:t>
            </a:r>
            <a:r>
              <a:rPr lang="es-MX" sz="1600" b="1" i="1" dirty="0" err="1">
                <a:solidFill>
                  <a:schemeClr val="bg2">
                    <a:lumMod val="50000"/>
                  </a:schemeClr>
                </a:solidFill>
                <a:latin typeface="Arial" panose="020B0604020202020204" pitchFamily="34" charset="0"/>
                <a:cs typeface="Arial" panose="020B0604020202020204" pitchFamily="34" charset="0"/>
              </a:rPr>
              <a:t>Quáter</a:t>
            </a:r>
            <a:r>
              <a:rPr lang="es-MX" sz="1600" b="1" i="1" dirty="0">
                <a:solidFill>
                  <a:schemeClr val="bg2">
                    <a:lumMod val="50000"/>
                  </a:schemeClr>
                </a:solidFill>
                <a:latin typeface="Arial" panose="020B0604020202020204" pitchFamily="34" charset="0"/>
                <a:cs typeface="Arial" panose="020B0604020202020204" pitchFamily="34" charset="0"/>
              </a:rPr>
              <a:t>. </a:t>
            </a:r>
            <a:r>
              <a:rPr lang="es-MX" sz="1600" i="1" dirty="0">
                <a:solidFill>
                  <a:schemeClr val="bg2">
                    <a:lumMod val="50000"/>
                  </a:schemeClr>
                </a:solidFill>
                <a:latin typeface="Arial" panose="020B0604020202020204" pitchFamily="34" charset="0"/>
                <a:cs typeface="Arial" panose="020B0604020202020204" pitchFamily="34" charset="0"/>
              </a:rPr>
              <a:t>Comete hostigamiento sexual el servidor público que asedie reiteradamente con fines lascivos a personas de cualquier sexo valiéndose de las atribuciones o facultades de su empleo, cargo o comisión. </a:t>
            </a:r>
          </a:p>
          <a:p>
            <a:pPr lvl="1" algn="just">
              <a:lnSpc>
                <a:spcPct val="150000"/>
              </a:lnSpc>
            </a:pPr>
            <a:r>
              <a:rPr lang="es-MX" sz="1600" b="1" i="1" dirty="0">
                <a:solidFill>
                  <a:schemeClr val="bg2">
                    <a:lumMod val="50000"/>
                  </a:schemeClr>
                </a:solidFill>
                <a:latin typeface="Arial" panose="020B0604020202020204" pitchFamily="34" charset="0"/>
                <a:cs typeface="Arial" panose="020B0604020202020204" pitchFamily="34" charset="0"/>
              </a:rPr>
              <a:t>Artículo 64 Quinquies.</a:t>
            </a:r>
            <a:r>
              <a:rPr lang="es-MX" sz="1600" i="1" dirty="0">
                <a:solidFill>
                  <a:schemeClr val="bg2">
                    <a:lumMod val="50000"/>
                  </a:schemeClr>
                </a:solidFill>
                <a:latin typeface="Arial" panose="020B0604020202020204" pitchFamily="34" charset="0"/>
                <a:cs typeface="Arial" panose="020B0604020202020204" pitchFamily="34" charset="0"/>
              </a:rPr>
              <a:t> Incurrirá en acoso sexual el servidor público que ejerza violencia de connotación lasciva expresada en conductas verbales, físicas o digitales, valiéndose de las atribuciones o facultades de su empleo, cargo o comisión. </a:t>
            </a:r>
          </a:p>
          <a:p>
            <a:pPr lvl="1" algn="just">
              <a:lnSpc>
                <a:spcPct val="150000"/>
              </a:lnSpc>
            </a:pPr>
            <a:r>
              <a:rPr lang="es-MX" sz="1600" b="1" i="1" dirty="0">
                <a:solidFill>
                  <a:schemeClr val="bg2">
                    <a:lumMod val="50000"/>
                  </a:schemeClr>
                </a:solidFill>
                <a:latin typeface="Arial" panose="020B0604020202020204" pitchFamily="34" charset="0"/>
                <a:cs typeface="Arial" panose="020B0604020202020204" pitchFamily="34" charset="0"/>
              </a:rPr>
              <a:t>Artículo 123. </a:t>
            </a:r>
            <a:r>
              <a:rPr lang="es-MX" sz="1600" i="1" dirty="0">
                <a:solidFill>
                  <a:schemeClr val="bg2">
                    <a:lumMod val="50000"/>
                  </a:schemeClr>
                </a:solidFill>
                <a:latin typeface="Arial" panose="020B0604020202020204" pitchFamily="34" charset="0"/>
                <a:cs typeface="Arial" panose="020B0604020202020204" pitchFamily="34" charset="0"/>
              </a:rPr>
              <a:t>Las autoridades investigadoras podrán solicitar a la autoridad substanciadora o</a:t>
            </a:r>
          </a:p>
          <a:p>
            <a:pPr lvl="1" algn="just">
              <a:lnSpc>
                <a:spcPct val="150000"/>
              </a:lnSpc>
            </a:pPr>
            <a:r>
              <a:rPr lang="es-MX" sz="1600" i="1" dirty="0">
                <a:solidFill>
                  <a:schemeClr val="bg2">
                    <a:lumMod val="50000"/>
                  </a:schemeClr>
                </a:solidFill>
                <a:latin typeface="Arial" panose="020B0604020202020204" pitchFamily="34" charset="0"/>
                <a:cs typeface="Arial" panose="020B0604020202020204" pitchFamily="34" charset="0"/>
              </a:rPr>
              <a:t>resolutora, que decrete aquellas medidas cautelares que:</a:t>
            </a:r>
          </a:p>
          <a:p>
            <a:pPr lvl="1" algn="just">
              <a:lnSpc>
                <a:spcPct val="150000"/>
              </a:lnSpc>
            </a:pPr>
            <a:r>
              <a:rPr lang="es-MX" sz="1600" i="1" dirty="0">
                <a:solidFill>
                  <a:schemeClr val="bg2">
                    <a:lumMod val="50000"/>
                  </a:schemeClr>
                </a:solidFill>
                <a:latin typeface="Arial" panose="020B0604020202020204" pitchFamily="34" charset="0"/>
                <a:cs typeface="Arial" panose="020B0604020202020204" pitchFamily="34" charset="0"/>
              </a:rPr>
              <a:t> I. a III .... </a:t>
            </a:r>
          </a:p>
          <a:p>
            <a:pPr lvl="1" algn="just">
              <a:lnSpc>
                <a:spcPct val="150000"/>
              </a:lnSpc>
            </a:pPr>
            <a:r>
              <a:rPr lang="es-MX" sz="1600" i="1" dirty="0">
                <a:solidFill>
                  <a:schemeClr val="bg2">
                    <a:lumMod val="50000"/>
                  </a:schemeClr>
                </a:solidFill>
                <a:latin typeface="Arial" panose="020B0604020202020204" pitchFamily="34" charset="0"/>
                <a:cs typeface="Arial" panose="020B0604020202020204" pitchFamily="34" charset="0"/>
              </a:rPr>
              <a:t>IV. Eviten un daño irreparable a la Hacienda Pública Federal, o de las entidades federativas, municipios, alcaldías, o al patrimonio de los entes públicos, y V. Garanticen, con un enfoque de derechos humanos y con perspectiva de género, la protección de la persona denunciante o de quien haya sido perjudicado por la acción u omisión de la </a:t>
            </a:r>
            <a:r>
              <a:rPr lang="es-MX" sz="1600" i="1" dirty="0" err="1">
                <a:solidFill>
                  <a:schemeClr val="bg2">
                    <a:lumMod val="50000"/>
                  </a:schemeClr>
                </a:solidFill>
                <a:latin typeface="Arial" panose="020B0604020202020204" pitchFamily="34" charset="0"/>
                <a:cs typeface="Arial" panose="020B0604020202020204" pitchFamily="34" charset="0"/>
              </a:rPr>
              <a:t>la</a:t>
            </a:r>
            <a:r>
              <a:rPr lang="es-MX" sz="1600" i="1" dirty="0">
                <a:solidFill>
                  <a:schemeClr val="bg2">
                    <a:lumMod val="50000"/>
                  </a:schemeClr>
                </a:solidFill>
                <a:latin typeface="Arial" panose="020B0604020202020204" pitchFamily="34" charset="0"/>
                <a:cs typeface="Arial" panose="020B0604020202020204" pitchFamily="34" charset="0"/>
              </a:rPr>
              <a:t> conducta denunciada.</a:t>
            </a:r>
            <a:endParaRPr lang="es-MX" sz="1600"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8" name="Grupo 107"/>
          <p:cNvGrpSpPr/>
          <p:nvPr/>
        </p:nvGrpSpPr>
        <p:grpSpPr>
          <a:xfrm>
            <a:off x="384797" y="784859"/>
            <a:ext cx="11194428" cy="5968942"/>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 name="Grupo 8"/>
          <p:cNvGrpSpPr/>
          <p:nvPr/>
        </p:nvGrpSpPr>
        <p:grpSpPr>
          <a:xfrm>
            <a:off x="10986469" y="5593678"/>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 name="CuadroTexto 5">
            <a:extLst>
              <a:ext uri="{FF2B5EF4-FFF2-40B4-BE49-F238E27FC236}">
                <a16:creationId xmlns:a16="http://schemas.microsoft.com/office/drawing/2014/main" id="{77821A89-1E6E-ABBD-6324-CBD447209980}"/>
              </a:ext>
            </a:extLst>
          </p:cNvPr>
          <p:cNvSpPr txBox="1"/>
          <p:nvPr/>
        </p:nvSpPr>
        <p:spPr>
          <a:xfrm>
            <a:off x="400138" y="146324"/>
            <a:ext cx="6096000" cy="584775"/>
          </a:xfrm>
          <a:prstGeom prst="rect">
            <a:avLst/>
          </a:prstGeom>
          <a:noFill/>
        </p:spPr>
        <p:txBody>
          <a:bodyPr wrap="square">
            <a:spAutoFit/>
          </a:bodyPr>
          <a:lstStyle/>
          <a:p>
            <a:r>
              <a:rPr lang="es-ES_tradnl" sz="3200" b="1" dirty="0">
                <a:solidFill>
                  <a:srgbClr val="535C60"/>
                </a:solidFill>
                <a:latin typeface="Bebas Neue" panose="020B0606020202050201" pitchFamily="34" charset="0"/>
                <a:cs typeface="Gisha" panose="020B0502040204020203" pitchFamily="34" charset="-79"/>
              </a:rPr>
              <a:t>¿En qué consiste la INICIATIVA?</a:t>
            </a:r>
          </a:p>
        </p:txBody>
      </p:sp>
    </p:spTree>
    <p:extLst>
      <p:ext uri="{BB962C8B-B14F-4D97-AF65-F5344CB8AC3E}">
        <p14:creationId xmlns:p14="http://schemas.microsoft.com/office/powerpoint/2010/main" val="1186008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668338" y="2028360"/>
            <a:ext cx="10166187" cy="2801280"/>
          </a:xfrm>
          <a:prstGeom prst="rect">
            <a:avLst/>
          </a:prstGeom>
          <a:noFill/>
        </p:spPr>
        <p:txBody>
          <a:bodyPr wrap="square" rtlCol="0" anchor="ctr">
            <a:spAutoFit/>
          </a:bodyPr>
          <a:lstStyle/>
          <a:p>
            <a:pPr algn="just">
              <a:lnSpc>
                <a:spcPct val="150000"/>
              </a:lnSpc>
              <a:spcAft>
                <a:spcPts val="800"/>
              </a:spcAft>
            </a:pPr>
            <a:r>
              <a:rPr lang="es-ES" b="1"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ACCIÓN DE INCONSTITUCIONALIDAD 115/2017.</a:t>
            </a:r>
            <a:r>
              <a:rPr lang="es-ES"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Declaró la invalidez de algunos artículos de la LRA de Aguascalientes.</a:t>
            </a:r>
          </a:p>
          <a:p>
            <a:pPr algn="just">
              <a:lnSpc>
                <a:spcPct val="150000"/>
              </a:lnSpc>
              <a:spcAft>
                <a:spcPts val="800"/>
              </a:spcAft>
            </a:pPr>
            <a:r>
              <a:rPr lang="es-ES" b="1" i="1" kern="100" dirty="0">
                <a:solidFill>
                  <a:schemeClr val="bg2">
                    <a:lumMod val="50000"/>
                  </a:schemeClr>
                </a:solidFill>
                <a:latin typeface="Arial" panose="020B0604020202020204" pitchFamily="34" charset="0"/>
                <a:cs typeface="Arial" panose="020B0604020202020204" pitchFamily="34" charset="0"/>
              </a:rPr>
              <a:t>ACCIONES DE INCONSTITUCIONALIDAD 127/2021 Y SU ACUMULADA 131/2021. </a:t>
            </a:r>
            <a:r>
              <a:rPr lang="es-ES" i="1" kern="100" dirty="0">
                <a:solidFill>
                  <a:schemeClr val="bg2">
                    <a:lumMod val="50000"/>
                  </a:schemeClr>
                </a:solidFill>
                <a:latin typeface="Arial" panose="020B0604020202020204" pitchFamily="34" charset="0"/>
                <a:cs typeface="Arial" panose="020B0604020202020204" pitchFamily="34" charset="0"/>
              </a:rPr>
              <a:t>Invalidó un supuesto de falta grave adicionado a la LRA de Baja California Sur.</a:t>
            </a:r>
          </a:p>
          <a:p>
            <a:pPr algn="just">
              <a:lnSpc>
                <a:spcPct val="150000"/>
              </a:lnSpc>
              <a:spcAft>
                <a:spcPts val="800"/>
              </a:spcAft>
            </a:pPr>
            <a:endParaRPr lang="es-ES"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MX" sz="1600"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8" name="Grupo 107"/>
          <p:cNvGrpSpPr/>
          <p:nvPr/>
        </p:nvGrpSpPr>
        <p:grpSpPr>
          <a:xfrm>
            <a:off x="329234" y="623813"/>
            <a:ext cx="11194428" cy="5968942"/>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 name="Grupo 8"/>
          <p:cNvGrpSpPr/>
          <p:nvPr/>
        </p:nvGrpSpPr>
        <p:grpSpPr>
          <a:xfrm>
            <a:off x="10986469" y="5593678"/>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 name="CuadroTexto 5">
            <a:extLst>
              <a:ext uri="{FF2B5EF4-FFF2-40B4-BE49-F238E27FC236}">
                <a16:creationId xmlns:a16="http://schemas.microsoft.com/office/drawing/2014/main" id="{77821A89-1E6E-ABBD-6324-CBD447209980}"/>
              </a:ext>
            </a:extLst>
          </p:cNvPr>
          <p:cNvSpPr txBox="1"/>
          <p:nvPr/>
        </p:nvSpPr>
        <p:spPr>
          <a:xfrm>
            <a:off x="400138" y="146324"/>
            <a:ext cx="6096000" cy="584775"/>
          </a:xfrm>
          <a:prstGeom prst="rect">
            <a:avLst/>
          </a:prstGeom>
          <a:noFill/>
        </p:spPr>
        <p:txBody>
          <a:bodyPr wrap="square">
            <a:spAutoFit/>
          </a:bodyPr>
          <a:lstStyle/>
          <a:p>
            <a:r>
              <a:rPr lang="es-ES_tradnl" sz="3200" b="1" dirty="0">
                <a:solidFill>
                  <a:srgbClr val="535C60"/>
                </a:solidFill>
                <a:latin typeface="Bebas Neue" panose="020B0606020202050201" pitchFamily="34" charset="0"/>
                <a:cs typeface="Gisha" panose="020B0502040204020203" pitchFamily="34" charset="-79"/>
              </a:rPr>
              <a:t>ACCIONES DE INCONSTITUCIONALIDAD</a:t>
            </a:r>
          </a:p>
        </p:txBody>
      </p:sp>
    </p:spTree>
    <p:extLst>
      <p:ext uri="{BB962C8B-B14F-4D97-AF65-F5344CB8AC3E}">
        <p14:creationId xmlns:p14="http://schemas.microsoft.com/office/powerpoint/2010/main" val="1972694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461665"/>
          </a:xfrm>
          <a:prstGeom prst="rect">
            <a:avLst/>
          </a:prstGeom>
          <a:noFill/>
        </p:spPr>
        <p:txBody>
          <a:bodyPr wrap="square" rtlCol="0">
            <a:spAutoFit/>
          </a:bodyPr>
          <a:lstStyle/>
          <a:p>
            <a:r>
              <a:rPr lang="es-ES_tradnl" sz="2400" b="1" dirty="0">
                <a:solidFill>
                  <a:srgbClr val="535C60"/>
                </a:solidFill>
                <a:latin typeface="Bebas Neue" panose="020B0606020202050201" pitchFamily="34" charset="0"/>
                <a:cs typeface="Gisha" panose="020B0502040204020203" pitchFamily="34" charset="-79"/>
              </a:rPr>
              <a:t>CUESTIÓN A CONSIDERAR</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77" name="CuadroTexto 76"/>
          <p:cNvSpPr txBox="1"/>
          <p:nvPr/>
        </p:nvSpPr>
        <p:spPr>
          <a:xfrm>
            <a:off x="6597332" y="2909704"/>
            <a:ext cx="4967634" cy="2118529"/>
          </a:xfrm>
          <a:prstGeom prst="rect">
            <a:avLst/>
          </a:prstGeom>
          <a:noFill/>
        </p:spPr>
        <p:txBody>
          <a:bodyPr wrap="square" rtlCol="0" anchor="ctr">
            <a:spAutoFit/>
          </a:bodyPr>
          <a:lstStyle/>
          <a:p>
            <a:pPr marL="285750" indent="-285750" algn="just">
              <a:lnSpc>
                <a:spcPct val="150000"/>
              </a:lnSpc>
              <a:spcAft>
                <a:spcPts val="800"/>
              </a:spcAft>
              <a:buFont typeface="Arial" panose="020B0604020202020204" pitchFamily="34" charset="0"/>
              <a:buChar char="•"/>
            </a:pPr>
            <a:r>
              <a:rPr lang="es-ES"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Si el acoso u hostigamiento sexual se </a:t>
            </a:r>
            <a:r>
              <a:rPr lang="es-ES"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califica</a:t>
            </a:r>
            <a:r>
              <a:rPr lang="es-ES"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ra como falta grave, </a:t>
            </a:r>
            <a:r>
              <a:rPr lang="es-ES"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al no afectarse bienes económicos, ni existir un lucro de por medio</a:t>
            </a:r>
            <a:r>
              <a:rPr lang="es-ES"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la sanción nunca podría exceder de la Inhabilitación por 1 año.</a:t>
            </a:r>
            <a:endParaRPr lang="es-MX"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1" name="Google Shape;10132;p88"/>
          <p:cNvGrpSpPr/>
          <p:nvPr/>
        </p:nvGrpSpPr>
        <p:grpSpPr>
          <a:xfrm>
            <a:off x="730132" y="946671"/>
            <a:ext cx="355402" cy="354291"/>
            <a:chOff x="4129482" y="3681059"/>
            <a:chExt cx="355402" cy="354291"/>
          </a:xfrm>
          <a:solidFill>
            <a:srgbClr val="535C60"/>
          </a:solidFill>
        </p:grpSpPr>
        <p:sp>
          <p:nvSpPr>
            <p:cNvPr id="72" name="Google Shape;10133;p88"/>
            <p:cNvSpPr/>
            <p:nvPr/>
          </p:nvSpPr>
          <p:spPr>
            <a:xfrm>
              <a:off x="4313979" y="3719578"/>
              <a:ext cx="133117" cy="225016"/>
            </a:xfrm>
            <a:custGeom>
              <a:avLst/>
              <a:gdLst/>
              <a:ahLst/>
              <a:cxnLst/>
              <a:rect l="l" t="t" r="r" b="b"/>
              <a:pathLst>
                <a:path w="4192" h="7086" extrusionOk="0">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34;p88"/>
            <p:cNvSpPr/>
            <p:nvPr/>
          </p:nvSpPr>
          <p:spPr>
            <a:xfrm>
              <a:off x="4220968" y="3719197"/>
              <a:ext cx="106284" cy="132387"/>
            </a:xfrm>
            <a:custGeom>
              <a:avLst/>
              <a:gdLst/>
              <a:ahLst/>
              <a:cxnLst/>
              <a:rect l="l" t="t" r="r" b="b"/>
              <a:pathLst>
                <a:path w="3347" h="4169" extrusionOk="0">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35;p88"/>
            <p:cNvSpPr/>
            <p:nvPr/>
          </p:nvSpPr>
          <p:spPr>
            <a:xfrm>
              <a:off x="4167270" y="3772545"/>
              <a:ext cx="226127" cy="225746"/>
            </a:xfrm>
            <a:custGeom>
              <a:avLst/>
              <a:gdLst/>
              <a:ahLst/>
              <a:cxnLst/>
              <a:rect l="l" t="t" r="r" b="b"/>
              <a:pathLst>
                <a:path w="7121" h="7109" extrusionOk="0">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36;p88"/>
            <p:cNvSpPr/>
            <p:nvPr/>
          </p:nvSpPr>
          <p:spPr>
            <a:xfrm>
              <a:off x="4129482" y="3681059"/>
              <a:ext cx="355402" cy="354291"/>
            </a:xfrm>
            <a:custGeom>
              <a:avLst/>
              <a:gdLst/>
              <a:ahLst/>
              <a:cxnLst/>
              <a:rect l="l" t="t" r="r" b="b"/>
              <a:pathLst>
                <a:path w="11192" h="11157" extrusionOk="0">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p:cNvGrpSpPr/>
          <p:nvPr/>
        </p:nvGrpSpPr>
        <p:grpSpPr>
          <a:xfrm>
            <a:off x="1333594" y="833072"/>
            <a:ext cx="10338329" cy="589428"/>
            <a:chOff x="1242485" y="1375898"/>
            <a:chExt cx="10338329" cy="589428"/>
          </a:xfrm>
        </p:grpSpPr>
        <p:sp>
          <p:nvSpPr>
            <p:cNvPr id="74" name="Rectángulo 73"/>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8" name="Grupo 107"/>
          <p:cNvGrpSpPr/>
          <p:nvPr/>
        </p:nvGrpSpPr>
        <p:grpSpPr>
          <a:xfrm>
            <a:off x="134252" y="1597493"/>
            <a:ext cx="11834529" cy="5239868"/>
            <a:chOff x="1242485" y="1375898"/>
            <a:chExt cx="10338329" cy="589428"/>
          </a:xfrm>
        </p:grpSpPr>
        <p:sp>
          <p:nvSpPr>
            <p:cNvPr id="109" name="Rectángulo 108"/>
            <p:cNvSpPr/>
            <p:nvPr/>
          </p:nvSpPr>
          <p:spPr>
            <a:xfrm>
              <a:off x="1242485" y="1375898"/>
              <a:ext cx="10338329" cy="581490"/>
            </a:xfrm>
            <a:prstGeom prst="rect">
              <a:avLst/>
            </a:prstGeom>
            <a:noFill/>
            <a:ln w="28575">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p:cNvSpPr/>
            <p:nvPr/>
          </p:nvSpPr>
          <p:spPr>
            <a:xfrm>
              <a:off x="1255184" y="1383836"/>
              <a:ext cx="96153" cy="581490"/>
            </a:xfrm>
            <a:prstGeom prst="rect">
              <a:avLst/>
            </a:prstGeom>
            <a:solidFill>
              <a:srgbClr val="D5DB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a:extLst>
              <a:ext uri="{FF2B5EF4-FFF2-40B4-BE49-F238E27FC236}">
                <a16:creationId xmlns:a16="http://schemas.microsoft.com/office/drawing/2014/main" id="{BC8E677A-6805-5B55-22E3-786BCE3BAC0E}"/>
              </a:ext>
            </a:extLst>
          </p:cNvPr>
          <p:cNvSpPr txBox="1"/>
          <p:nvPr/>
        </p:nvSpPr>
        <p:spPr>
          <a:xfrm>
            <a:off x="1447893" y="882285"/>
            <a:ext cx="10472089" cy="677108"/>
          </a:xfrm>
          <a:prstGeom prst="rect">
            <a:avLst/>
          </a:prstGeom>
          <a:noFill/>
        </p:spPr>
        <p:txBody>
          <a:bodyPr wrap="square" rtlCol="0">
            <a:spAutoFit/>
          </a:bodyPr>
          <a:lstStyle/>
          <a:p>
            <a:r>
              <a:rPr lang="es-MX" sz="2000" b="1" dirty="0">
                <a:solidFill>
                  <a:srgbClr val="535C60"/>
                </a:solidFill>
                <a:latin typeface="Arial" panose="020B0604020202020204" pitchFamily="34" charset="0"/>
                <a:cs typeface="Arial" panose="020B0604020202020204" pitchFamily="34" charset="0"/>
              </a:rPr>
              <a:t>SANCIÓN DE FALTA GRAVE Y NO GRAVE. </a:t>
            </a:r>
            <a:r>
              <a:rPr lang="es-MX" dirty="0">
                <a:solidFill>
                  <a:srgbClr val="535C60"/>
                </a:solidFill>
                <a:latin typeface="Arial" panose="020B0604020202020204" pitchFamily="34" charset="0"/>
                <a:cs typeface="Arial" panose="020B0604020202020204" pitchFamily="34" charset="0"/>
              </a:rPr>
              <a:t>No podría ser mayor a la inhabilitación por 1 año.</a:t>
            </a:r>
            <a:endParaRPr lang="es-MX" sz="2000" dirty="0">
              <a:solidFill>
                <a:srgbClr val="535C60"/>
              </a:solidFill>
              <a:latin typeface="Arial" panose="020B0604020202020204" pitchFamily="34" charset="0"/>
              <a:cs typeface="Arial" panose="020B0604020202020204" pitchFamily="34" charset="0"/>
            </a:endParaRPr>
          </a:p>
          <a:p>
            <a:endParaRPr lang="es-MX" dirty="0"/>
          </a:p>
        </p:txBody>
      </p:sp>
      <p:grpSp>
        <p:nvGrpSpPr>
          <p:cNvPr id="9" name="Grupo 8"/>
          <p:cNvGrpSpPr/>
          <p:nvPr/>
        </p:nvGrpSpPr>
        <p:grpSpPr>
          <a:xfrm>
            <a:off x="11171422" y="5837724"/>
            <a:ext cx="940784" cy="964353"/>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aphicFrame>
        <p:nvGraphicFramePr>
          <p:cNvPr id="5" name="Tabla 4">
            <a:extLst>
              <a:ext uri="{FF2B5EF4-FFF2-40B4-BE49-F238E27FC236}">
                <a16:creationId xmlns:a16="http://schemas.microsoft.com/office/drawing/2014/main" id="{20DAEC26-2020-3383-5F5F-31F74BCE7F39}"/>
              </a:ext>
            </a:extLst>
          </p:cNvPr>
          <p:cNvGraphicFramePr>
            <a:graphicFrameLocks noGrp="1"/>
          </p:cNvGraphicFramePr>
          <p:nvPr>
            <p:extLst>
              <p:ext uri="{D42A27DB-BD31-4B8C-83A1-F6EECF244321}">
                <p14:modId xmlns:p14="http://schemas.microsoft.com/office/powerpoint/2010/main" val="3821699456"/>
              </p:ext>
            </p:extLst>
          </p:nvPr>
        </p:nvGraphicFramePr>
        <p:xfrm>
          <a:off x="634427" y="1748630"/>
          <a:ext cx="5806130" cy="4684786"/>
        </p:xfrm>
        <a:graphic>
          <a:graphicData uri="http://schemas.openxmlformats.org/drawingml/2006/table">
            <a:tbl>
              <a:tblPr firstRow="1" firstCol="1" bandRow="1">
                <a:tableStyleId>{F5AB1C69-6EDB-4FF4-983F-18BD219EF322}</a:tableStyleId>
              </a:tblPr>
              <a:tblGrid>
                <a:gridCol w="2903065">
                  <a:extLst>
                    <a:ext uri="{9D8B030D-6E8A-4147-A177-3AD203B41FA5}">
                      <a16:colId xmlns:a16="http://schemas.microsoft.com/office/drawing/2014/main" val="2828051997"/>
                    </a:ext>
                  </a:extLst>
                </a:gridCol>
                <a:gridCol w="2903065">
                  <a:extLst>
                    <a:ext uri="{9D8B030D-6E8A-4147-A177-3AD203B41FA5}">
                      <a16:colId xmlns:a16="http://schemas.microsoft.com/office/drawing/2014/main" val="795420728"/>
                    </a:ext>
                  </a:extLst>
                </a:gridCol>
              </a:tblGrid>
              <a:tr h="268349">
                <a:tc gridSpan="2">
                  <a:txBody>
                    <a:bodyPr/>
                    <a:lstStyle/>
                    <a:p>
                      <a:pPr algn="ctr">
                        <a:lnSpc>
                          <a:spcPct val="150000"/>
                        </a:lnSpc>
                        <a:spcAft>
                          <a:spcPts val="800"/>
                        </a:spcAft>
                      </a:pPr>
                      <a:r>
                        <a:rPr lang="es-ES" sz="1050" kern="100">
                          <a:effectLst/>
                          <a:latin typeface="Arial" panose="020B0604020202020204" pitchFamily="34" charset="0"/>
                          <a:cs typeface="Arial" panose="020B0604020202020204" pitchFamily="34" charset="0"/>
                        </a:rPr>
                        <a:t>SANCIONES APLICABLES</a:t>
                      </a:r>
                      <a:endParaRPr lang="es-MX" sz="1050" kern="100">
                        <a:effectLst/>
                        <a:latin typeface="Arial" panose="020B0604020202020204" pitchFamily="34" charset="0"/>
                        <a:ea typeface="Calibri" panose="020F0502020204030204" pitchFamily="34" charset="0"/>
                        <a:cs typeface="Arial" panose="020B0604020202020204" pitchFamily="34" charset="0"/>
                      </a:endParaRPr>
                    </a:p>
                  </a:txBody>
                  <a:tcPr marL="58979" marR="58979" marT="0" marB="0"/>
                </a:tc>
                <a:tc hMerge="1">
                  <a:txBody>
                    <a:bodyPr/>
                    <a:lstStyle/>
                    <a:p>
                      <a:endParaRPr lang="es-MX"/>
                    </a:p>
                  </a:txBody>
                  <a:tcPr/>
                </a:tc>
                <a:extLst>
                  <a:ext uri="{0D108BD9-81ED-4DB2-BD59-A6C34878D82A}">
                    <a16:rowId xmlns:a16="http://schemas.microsoft.com/office/drawing/2014/main" val="1892608078"/>
                  </a:ext>
                </a:extLst>
              </a:tr>
              <a:tr h="268349">
                <a:tc>
                  <a:txBody>
                    <a:bodyPr/>
                    <a:lstStyle/>
                    <a:p>
                      <a:pPr algn="just">
                        <a:lnSpc>
                          <a:spcPct val="150000"/>
                        </a:lnSpc>
                        <a:spcAft>
                          <a:spcPts val="800"/>
                        </a:spcAft>
                      </a:pPr>
                      <a:r>
                        <a:rPr lang="es-ES" sz="1050" kern="100">
                          <a:effectLst/>
                          <a:latin typeface="Arial" panose="020B0604020202020204" pitchFamily="34" charset="0"/>
                          <a:cs typeface="Arial" panose="020B0604020202020204" pitchFamily="34" charset="0"/>
                        </a:rPr>
                        <a:t>FALTA NO GRAVE</a:t>
                      </a:r>
                      <a:endParaRPr lang="es-MX" sz="1050" kern="100">
                        <a:effectLst/>
                        <a:latin typeface="Arial" panose="020B0604020202020204" pitchFamily="34" charset="0"/>
                        <a:ea typeface="Calibri" panose="020F0502020204030204" pitchFamily="34" charset="0"/>
                        <a:cs typeface="Arial" panose="020B0604020202020204" pitchFamily="34" charset="0"/>
                      </a:endParaRPr>
                    </a:p>
                  </a:txBody>
                  <a:tcPr marL="58979" marR="58979" marT="0" marB="0"/>
                </a:tc>
                <a:tc>
                  <a:txBody>
                    <a:bodyPr/>
                    <a:lstStyle/>
                    <a:p>
                      <a:pPr algn="just">
                        <a:lnSpc>
                          <a:spcPct val="150000"/>
                        </a:lnSpc>
                        <a:spcAft>
                          <a:spcPts val="800"/>
                        </a:spcAft>
                      </a:pPr>
                      <a:r>
                        <a:rPr lang="es-ES" sz="1050" kern="100">
                          <a:solidFill>
                            <a:schemeClr val="bg2">
                              <a:lumMod val="25000"/>
                            </a:schemeClr>
                          </a:solidFill>
                          <a:effectLst/>
                          <a:latin typeface="Arial" panose="020B0604020202020204" pitchFamily="34" charset="0"/>
                          <a:cs typeface="Arial" panose="020B0604020202020204" pitchFamily="34" charset="0"/>
                        </a:rPr>
                        <a:t>FALTA GRAVE</a:t>
                      </a:r>
                      <a:endParaRPr lang="es-MX" sz="1050" kern="1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8979" marR="58979" marT="0" marB="0"/>
                </a:tc>
                <a:extLst>
                  <a:ext uri="{0D108BD9-81ED-4DB2-BD59-A6C34878D82A}">
                    <a16:rowId xmlns:a16="http://schemas.microsoft.com/office/drawing/2014/main" val="1925238444"/>
                  </a:ext>
                </a:extLst>
              </a:tr>
              <a:tr h="4148088">
                <a:tc>
                  <a:txBody>
                    <a:bodyPr/>
                    <a:lstStyle/>
                    <a:p>
                      <a:pPr marL="342900" lvl="0" indent="-342900" algn="just">
                        <a:lnSpc>
                          <a:spcPct val="150000"/>
                        </a:lnSpc>
                        <a:buFont typeface="+mj-lt"/>
                        <a:buAutoNum type="romanUcPeriod"/>
                      </a:pPr>
                      <a:r>
                        <a:rPr lang="es-MX" sz="1050" kern="100" dirty="0">
                          <a:effectLst/>
                          <a:latin typeface="Arial" panose="020B0604020202020204" pitchFamily="34" charset="0"/>
                          <a:cs typeface="Arial" panose="020B0604020202020204" pitchFamily="34" charset="0"/>
                        </a:rPr>
                        <a:t>Amonestación pública o privada; </a:t>
                      </a:r>
                    </a:p>
                    <a:p>
                      <a:pPr marL="342900" lvl="0" indent="-342900" algn="just">
                        <a:lnSpc>
                          <a:spcPct val="150000"/>
                        </a:lnSpc>
                        <a:buFont typeface="+mj-lt"/>
                        <a:buAutoNum type="romanUcPeriod"/>
                      </a:pPr>
                      <a:r>
                        <a:rPr lang="es-MX" sz="1050" kern="100" dirty="0">
                          <a:effectLst/>
                          <a:latin typeface="Arial" panose="020B0604020202020204" pitchFamily="34" charset="0"/>
                          <a:cs typeface="Arial" panose="020B0604020202020204" pitchFamily="34" charset="0"/>
                        </a:rPr>
                        <a:t>Suspensión del empleo, cargo o comisión (1 a 30 días); </a:t>
                      </a:r>
                    </a:p>
                    <a:p>
                      <a:pPr marL="342900" lvl="0" indent="-342900" algn="just">
                        <a:lnSpc>
                          <a:spcPct val="150000"/>
                        </a:lnSpc>
                        <a:buFont typeface="+mj-lt"/>
                        <a:buAutoNum type="romanUcPeriod"/>
                      </a:pPr>
                      <a:r>
                        <a:rPr lang="es-MX" sz="1050" kern="100" dirty="0">
                          <a:effectLst/>
                          <a:latin typeface="Arial" panose="020B0604020202020204" pitchFamily="34" charset="0"/>
                          <a:cs typeface="Arial" panose="020B0604020202020204" pitchFamily="34" charset="0"/>
                        </a:rPr>
                        <a:t>Destitución de su empleo, cargo o comisión, y </a:t>
                      </a:r>
                    </a:p>
                    <a:p>
                      <a:pPr marL="342900" lvl="0" indent="-342900" algn="just">
                        <a:lnSpc>
                          <a:spcPct val="150000"/>
                        </a:lnSpc>
                        <a:spcAft>
                          <a:spcPts val="800"/>
                        </a:spcAft>
                        <a:buFont typeface="+mj-lt"/>
                        <a:buAutoNum type="romanUcPeriod"/>
                      </a:pPr>
                      <a:r>
                        <a:rPr lang="es-MX" sz="1050" kern="100" dirty="0">
                          <a:effectLst/>
                          <a:latin typeface="Arial" panose="020B0604020202020204" pitchFamily="34" charset="0"/>
                          <a:cs typeface="Arial" panose="020B0604020202020204" pitchFamily="34" charset="0"/>
                        </a:rPr>
                        <a:t>Inhabilitación temporal para desempeñar empleos, cargos o comisiones en el servicio público y para participar en adquisiciones, arrendamientos, servicios u obras públicas (3 meses a 1 año). </a:t>
                      </a:r>
                    </a:p>
                    <a:p>
                      <a:pPr algn="just">
                        <a:lnSpc>
                          <a:spcPct val="150000"/>
                        </a:lnSpc>
                        <a:spcAft>
                          <a:spcPts val="800"/>
                        </a:spcAft>
                      </a:pPr>
                      <a:r>
                        <a:rPr lang="es-MX" sz="1050" kern="100" dirty="0">
                          <a:effectLst/>
                          <a:latin typeface="Arial" panose="020B0604020202020204" pitchFamily="34" charset="0"/>
                          <a:cs typeface="Arial" panose="020B0604020202020204" pitchFamily="34" charset="0"/>
                        </a:rPr>
                        <a:t> </a:t>
                      </a:r>
                      <a:endParaRPr lang="es-MX" sz="1050" kern="100" dirty="0">
                        <a:effectLst/>
                        <a:latin typeface="Arial" panose="020B0604020202020204" pitchFamily="34" charset="0"/>
                        <a:ea typeface="Calibri" panose="020F0502020204030204" pitchFamily="34" charset="0"/>
                        <a:cs typeface="Arial" panose="020B0604020202020204" pitchFamily="34" charset="0"/>
                      </a:endParaRPr>
                    </a:p>
                  </a:txBody>
                  <a:tcPr marL="58979" marR="58979" marT="0" marB="0"/>
                </a:tc>
                <a:tc>
                  <a:txBody>
                    <a:bodyPr/>
                    <a:lstStyle/>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I. Suspensión del empleo, cargo o comisión (30 a 90 días);</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II. Destitución del empleo, cargo o comisión;</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III. Sanción económica, y</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IV. Inhabilitación temporal para desempeñar empleos, cargos o comisiones en el servicio público y para participar en adquisiciones, arrendamientos, servicios u obras públicas:</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 *De 1 a 10 años si el monto de la afectación no excede de 200 </a:t>
                      </a:r>
                      <a:r>
                        <a:rPr lang="es-ES" sz="1050" kern="100" dirty="0" err="1">
                          <a:solidFill>
                            <a:schemeClr val="bg2">
                              <a:lumMod val="25000"/>
                            </a:schemeClr>
                          </a:solidFill>
                          <a:effectLst/>
                          <a:latin typeface="Arial" panose="020B0604020202020204" pitchFamily="34" charset="0"/>
                          <a:cs typeface="Arial" panose="020B0604020202020204" pitchFamily="34" charset="0"/>
                        </a:rPr>
                        <a:t>UMAs</a:t>
                      </a:r>
                      <a:r>
                        <a:rPr lang="es-ES" sz="1050" kern="100" dirty="0">
                          <a:solidFill>
                            <a:schemeClr val="bg2">
                              <a:lumMod val="25000"/>
                            </a:schemeClr>
                          </a:solidFill>
                          <a:effectLst/>
                          <a:latin typeface="Arial" panose="020B0604020202020204" pitchFamily="34" charset="0"/>
                          <a:cs typeface="Arial" panose="020B0604020202020204" pitchFamily="34" charset="0"/>
                        </a:rPr>
                        <a:t>;</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*De 10 a 20 años si la afectación excede ese monto; y</a:t>
                      </a:r>
                      <a:endParaRPr lang="es-MX" sz="1050" kern="100" dirty="0">
                        <a:solidFill>
                          <a:schemeClr val="bg2">
                            <a:lumMod val="25000"/>
                          </a:schemeClr>
                        </a:solidFill>
                        <a:effectLst/>
                        <a:latin typeface="Arial" panose="020B0604020202020204" pitchFamily="34" charset="0"/>
                        <a:cs typeface="Arial" panose="020B0604020202020204" pitchFamily="34" charset="0"/>
                      </a:endParaRPr>
                    </a:p>
                    <a:p>
                      <a:pPr algn="just">
                        <a:lnSpc>
                          <a:spcPct val="150000"/>
                        </a:lnSpc>
                        <a:spcAft>
                          <a:spcPts val="800"/>
                        </a:spcAft>
                      </a:pPr>
                      <a:r>
                        <a:rPr lang="es-ES" sz="1050" kern="100" dirty="0">
                          <a:solidFill>
                            <a:schemeClr val="bg2">
                              <a:lumMod val="25000"/>
                            </a:schemeClr>
                          </a:solidFill>
                          <a:effectLst/>
                          <a:latin typeface="Arial" panose="020B0604020202020204" pitchFamily="34" charset="0"/>
                          <a:cs typeface="Arial" panose="020B0604020202020204" pitchFamily="34" charset="0"/>
                        </a:rPr>
                        <a:t>*De no haber daño o perjuicio, ni lucro; de 3 meses a 1 año.</a:t>
                      </a:r>
                      <a:endParaRPr lang="es-MX" sz="1050" kern="1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8979" marR="58979" marT="0" marB="0"/>
                </a:tc>
                <a:extLst>
                  <a:ext uri="{0D108BD9-81ED-4DB2-BD59-A6C34878D82A}">
                    <a16:rowId xmlns:a16="http://schemas.microsoft.com/office/drawing/2014/main" val="2240249867"/>
                  </a:ext>
                </a:extLst>
              </a:tr>
            </a:tbl>
          </a:graphicData>
        </a:graphic>
      </p:graphicFrame>
    </p:spTree>
    <p:extLst>
      <p:ext uri="{BB962C8B-B14F-4D97-AF65-F5344CB8AC3E}">
        <p14:creationId xmlns:p14="http://schemas.microsoft.com/office/powerpoint/2010/main" val="2052742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0139" y="229172"/>
            <a:ext cx="9010562" cy="584775"/>
          </a:xfrm>
          <a:prstGeom prst="rect">
            <a:avLst/>
          </a:prstGeom>
          <a:noFill/>
        </p:spPr>
        <p:txBody>
          <a:bodyPr wrap="square" rtlCol="0">
            <a:spAutoFit/>
          </a:bodyPr>
          <a:lstStyle/>
          <a:p>
            <a:r>
              <a:rPr lang="es-ES_tradnl" sz="3200" b="1" dirty="0">
                <a:solidFill>
                  <a:srgbClr val="535C60"/>
                </a:solidFill>
                <a:latin typeface="Bebas Neue" panose="020B0606020202050201" pitchFamily="34" charset="0"/>
                <a:cs typeface="Gisha" panose="020B0502040204020203" pitchFamily="34" charset="-79"/>
              </a:rPr>
              <a:t>ARTÍCULO 49, FRACCIÓN I.</a:t>
            </a:r>
          </a:p>
        </p:txBody>
      </p:sp>
      <p:sp>
        <p:nvSpPr>
          <p:cNvPr id="69" name="Rectángulo 68"/>
          <p:cNvSpPr/>
          <p:nvPr/>
        </p:nvSpPr>
        <p:spPr>
          <a:xfrm>
            <a:off x="5943600" y="424582"/>
            <a:ext cx="6248399"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pic>
        <p:nvPicPr>
          <p:cNvPr id="101" name="Imagen 100">
            <a:extLst>
              <a:ext uri="{FF2B5EF4-FFF2-40B4-BE49-F238E27FC236}">
                <a16:creationId xmlns:a16="http://schemas.microsoft.com/office/drawing/2014/main" id="{2F2C6E15-76F4-EC14-1F47-9628AAF3F903}"/>
              </a:ext>
            </a:extLst>
          </p:cNvPr>
          <p:cNvPicPr>
            <a:picLocks noChangeAspect="1"/>
          </p:cNvPicPr>
          <p:nvPr/>
        </p:nvPicPr>
        <p:blipFill rotWithShape="1">
          <a:blip r:embed="rId2"/>
          <a:srcRect l="33594" t="19986" r="13593" b="19151"/>
          <a:stretch/>
        </p:blipFill>
        <p:spPr>
          <a:xfrm>
            <a:off x="225249" y="806684"/>
            <a:ext cx="4953000" cy="3209192"/>
          </a:xfrm>
          <a:prstGeom prst="rect">
            <a:avLst/>
          </a:prstGeom>
        </p:spPr>
      </p:pic>
      <p:pic>
        <p:nvPicPr>
          <p:cNvPr id="104" name="Imagen 103">
            <a:extLst>
              <a:ext uri="{FF2B5EF4-FFF2-40B4-BE49-F238E27FC236}">
                <a16:creationId xmlns:a16="http://schemas.microsoft.com/office/drawing/2014/main" id="{4ABDE5F1-881E-089C-0A74-6835E8B5B61B}"/>
              </a:ext>
            </a:extLst>
          </p:cNvPr>
          <p:cNvPicPr>
            <a:picLocks noChangeAspect="1"/>
          </p:cNvPicPr>
          <p:nvPr/>
        </p:nvPicPr>
        <p:blipFill rotWithShape="1">
          <a:blip r:embed="rId3"/>
          <a:srcRect l="30468" t="15261" r="17032" b="29712"/>
          <a:stretch/>
        </p:blipFill>
        <p:spPr>
          <a:xfrm>
            <a:off x="947737" y="3865218"/>
            <a:ext cx="4914900" cy="2896280"/>
          </a:xfrm>
          <a:prstGeom prst="rect">
            <a:avLst/>
          </a:prstGeom>
        </p:spPr>
      </p:pic>
      <p:pic>
        <p:nvPicPr>
          <p:cNvPr id="106" name="Imagen 105">
            <a:extLst>
              <a:ext uri="{FF2B5EF4-FFF2-40B4-BE49-F238E27FC236}">
                <a16:creationId xmlns:a16="http://schemas.microsoft.com/office/drawing/2014/main" id="{7962C32D-C8D3-A17A-9FED-7E1D301CE983}"/>
              </a:ext>
            </a:extLst>
          </p:cNvPr>
          <p:cNvPicPr>
            <a:picLocks noChangeAspect="1"/>
          </p:cNvPicPr>
          <p:nvPr/>
        </p:nvPicPr>
        <p:blipFill rotWithShape="1">
          <a:blip r:embed="rId4"/>
          <a:srcRect l="36719" t="21677" r="17031" b="15098"/>
          <a:stretch/>
        </p:blipFill>
        <p:spPr>
          <a:xfrm>
            <a:off x="5657850" y="96502"/>
            <a:ext cx="4019550" cy="3089350"/>
          </a:xfrm>
          <a:prstGeom prst="rect">
            <a:avLst/>
          </a:prstGeom>
        </p:spPr>
      </p:pic>
      <p:pic>
        <p:nvPicPr>
          <p:cNvPr id="108" name="Imagen 107">
            <a:extLst>
              <a:ext uri="{FF2B5EF4-FFF2-40B4-BE49-F238E27FC236}">
                <a16:creationId xmlns:a16="http://schemas.microsoft.com/office/drawing/2014/main" id="{4A65F7A4-0FA5-D08A-2831-CEB40DC8B132}"/>
              </a:ext>
            </a:extLst>
          </p:cNvPr>
          <p:cNvPicPr>
            <a:picLocks noChangeAspect="1"/>
          </p:cNvPicPr>
          <p:nvPr/>
        </p:nvPicPr>
        <p:blipFill rotWithShape="1">
          <a:blip r:embed="rId5"/>
          <a:srcRect l="32813" t="20408" r="18906" b="41438"/>
          <a:stretch/>
        </p:blipFill>
        <p:spPr>
          <a:xfrm>
            <a:off x="5669757" y="884774"/>
            <a:ext cx="5886450" cy="2615319"/>
          </a:xfrm>
          <a:prstGeom prst="rect">
            <a:avLst/>
          </a:prstGeom>
        </p:spPr>
      </p:pic>
      <p:pic>
        <p:nvPicPr>
          <p:cNvPr id="112" name="Imagen 111">
            <a:extLst>
              <a:ext uri="{FF2B5EF4-FFF2-40B4-BE49-F238E27FC236}">
                <a16:creationId xmlns:a16="http://schemas.microsoft.com/office/drawing/2014/main" id="{81EC41F3-04BC-C90F-0D6D-3E7610F1E43B}"/>
              </a:ext>
            </a:extLst>
          </p:cNvPr>
          <p:cNvPicPr>
            <a:picLocks noChangeAspect="1"/>
          </p:cNvPicPr>
          <p:nvPr/>
        </p:nvPicPr>
        <p:blipFill rotWithShape="1">
          <a:blip r:embed="rId6"/>
          <a:srcRect l="33281" t="54372" r="18437" b="13738"/>
          <a:stretch/>
        </p:blipFill>
        <p:spPr>
          <a:xfrm>
            <a:off x="5767387" y="3446548"/>
            <a:ext cx="5886450" cy="2186001"/>
          </a:xfrm>
          <a:prstGeom prst="rect">
            <a:avLst/>
          </a:prstGeom>
        </p:spPr>
      </p:pic>
      <p:pic>
        <p:nvPicPr>
          <p:cNvPr id="114" name="Imagen 113">
            <a:extLst>
              <a:ext uri="{FF2B5EF4-FFF2-40B4-BE49-F238E27FC236}">
                <a16:creationId xmlns:a16="http://schemas.microsoft.com/office/drawing/2014/main" id="{E7BD14DC-B3F6-86D9-169D-5B6916C6C538}"/>
              </a:ext>
            </a:extLst>
          </p:cNvPr>
          <p:cNvPicPr>
            <a:picLocks noChangeAspect="1"/>
          </p:cNvPicPr>
          <p:nvPr/>
        </p:nvPicPr>
        <p:blipFill rotWithShape="1">
          <a:blip r:embed="rId7"/>
          <a:srcRect l="36550" t="50301" r="15169" b="33893"/>
          <a:stretch/>
        </p:blipFill>
        <p:spPr>
          <a:xfrm>
            <a:off x="5865017" y="5566569"/>
            <a:ext cx="5886450" cy="1083469"/>
          </a:xfrm>
          <a:prstGeom prst="rect">
            <a:avLst/>
          </a:prstGeom>
        </p:spPr>
      </p:pic>
    </p:spTree>
    <p:extLst>
      <p:ext uri="{BB962C8B-B14F-4D97-AF65-F5344CB8AC3E}">
        <p14:creationId xmlns:p14="http://schemas.microsoft.com/office/powerpoint/2010/main" val="341323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6259" y="493921"/>
            <a:ext cx="11240758" cy="5848142"/>
          </a:xfrm>
          <a:prstGeom prst="rect">
            <a:avLst/>
          </a:prstGeom>
          <a:noFill/>
          <a:ln w="101600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p:cNvSpPr txBox="1"/>
          <p:nvPr/>
        </p:nvSpPr>
        <p:spPr>
          <a:xfrm>
            <a:off x="119270" y="0"/>
            <a:ext cx="12072730" cy="1446550"/>
          </a:xfrm>
          <a:prstGeom prst="rect">
            <a:avLst/>
          </a:prstGeom>
          <a:noFill/>
        </p:spPr>
        <p:txBody>
          <a:bodyPr wrap="square" rtlCol="0">
            <a:spAutoFit/>
          </a:bodyPr>
          <a:lstStyle/>
          <a:p>
            <a:pPr algn="ctr"/>
            <a:r>
              <a:rPr lang="en-US" sz="4400" dirty="0">
                <a:solidFill>
                  <a:srgbClr val="535C60"/>
                </a:solidFill>
                <a:latin typeface="Arial" panose="020B0604020202020204" pitchFamily="34" charset="0"/>
                <a:cs typeface="Arial" panose="020B0604020202020204" pitchFamily="34" charset="0"/>
              </a:rPr>
              <a:t>PROCEDIMIENTO DE RESPONSABILIDAD ADMINISTRATIVA</a:t>
            </a:r>
            <a:endParaRPr lang="es-MX" sz="4400"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107832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pic>
        <p:nvPicPr>
          <p:cNvPr id="2" name="Imagen 1">
            <a:extLst>
              <a:ext uri="{FF2B5EF4-FFF2-40B4-BE49-F238E27FC236}">
                <a16:creationId xmlns:a16="http://schemas.microsoft.com/office/drawing/2014/main" id="{928005D2-AC72-648E-2846-3B110231A387}"/>
              </a:ext>
            </a:extLst>
          </p:cNvPr>
          <p:cNvPicPr>
            <a:picLocks noChangeAspect="1"/>
          </p:cNvPicPr>
          <p:nvPr/>
        </p:nvPicPr>
        <p:blipFill>
          <a:blip r:embed="rId2">
            <a:duotone>
              <a:prstClr val="black"/>
              <a:schemeClr val="accent6">
                <a:tint val="45000"/>
                <a:satMod val="400000"/>
              </a:schemeClr>
            </a:duotone>
          </a:blip>
          <a:stretch>
            <a:fillRect/>
          </a:stretch>
        </p:blipFill>
        <p:spPr>
          <a:xfrm>
            <a:off x="2547064" y="1339851"/>
            <a:ext cx="4049870" cy="4175125"/>
          </a:xfrm>
          <a:prstGeom prst="rect">
            <a:avLst/>
          </a:prstGeom>
        </p:spPr>
      </p:pic>
      <p:sp>
        <p:nvSpPr>
          <p:cNvPr id="3" name="Flecha: a la derecha con bandas 2">
            <a:extLst>
              <a:ext uri="{FF2B5EF4-FFF2-40B4-BE49-F238E27FC236}">
                <a16:creationId xmlns:a16="http://schemas.microsoft.com/office/drawing/2014/main" id="{6ED33D56-16D6-15BE-4316-CFCA782DDD09}"/>
              </a:ext>
            </a:extLst>
          </p:cNvPr>
          <p:cNvSpPr/>
          <p:nvPr/>
        </p:nvSpPr>
        <p:spPr>
          <a:xfrm rot="9359349">
            <a:off x="6596934" y="4041913"/>
            <a:ext cx="1871205" cy="742122"/>
          </a:xfrm>
          <a:prstGeom prst="stripedRightArrow">
            <a:avLst/>
          </a:prstGeom>
          <a:solidFill>
            <a:srgbClr val="D7E299"/>
          </a:solidFill>
          <a:ln>
            <a:solidFill>
              <a:srgbClr val="C8C67A"/>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52684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3363" y="658817"/>
            <a:ext cx="9273935" cy="5787225"/>
          </a:xfrm>
          <a:prstGeom prst="rect">
            <a:avLst/>
          </a:prstGeom>
          <a:noFill/>
        </p:spPr>
        <p:txBody>
          <a:bodyPr wrap="square" rtlCol="0" anchor="ctr">
            <a:spAutoFit/>
          </a:bodyPr>
          <a:lstStyle/>
          <a:p>
            <a:pPr algn="just">
              <a:lnSpc>
                <a:spcPct val="115000"/>
              </a:lnSpc>
              <a:spcAft>
                <a:spcPts val="1000"/>
              </a:spcAft>
            </a:pPr>
            <a:r>
              <a:rPr lang="es-ES" sz="12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DICTADA POR LA SALA ESPECIALIZADA EN VIRTUD DE ACUERDO DE DISTRIBUCIÓN EQUITATIVA DE CARGAS DE TRABAO.</a:t>
            </a:r>
          </a:p>
          <a:p>
            <a:pPr algn="just">
              <a:lnSpc>
                <a:spcPct val="115000"/>
              </a:lnSpc>
              <a:spcAft>
                <a:spcPts val="1000"/>
              </a:spcAft>
            </a:pPr>
            <a:endParaRPr lang="es-ES" sz="12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*Se empleó perspectiva de género en relación con un hombre con discapacidad (amputación de pierna por diabetes; movilidad mediante silla de ruedas).</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*En el proceso se combatió el dictamen de factibilidad que modificó el uso de un cajón de estacionamiento para que dejara de ser del uso de los clientes y proveedores de una ferretería y se autorizara para uso exclusivo de personas con discapacidad.</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El dueño de la ferretería argumentó trato desigual.</a:t>
            </a:r>
          </a:p>
          <a:p>
            <a:pPr algn="just"/>
            <a:endParaRPr lang="es-ES_tradnl" sz="1200" dirty="0">
              <a:latin typeface="Arial" panose="020B0604020202020204" pitchFamily="34" charset="0"/>
              <a:cs typeface="Arial" panose="020B0604020202020204" pitchFamily="34" charset="0"/>
            </a:endParaRPr>
          </a:p>
          <a:p>
            <a:pPr algn="just"/>
            <a:r>
              <a:rPr lang="es-ES_tradnl" sz="1200" dirty="0">
                <a:latin typeface="Arial" panose="020B0604020202020204" pitchFamily="34" charset="0"/>
                <a:cs typeface="Arial" panose="020B0604020202020204" pitchFamily="34" charset="0"/>
              </a:rPr>
              <a:t>* Relaciones asimétricas y potencial discriminación. Categoría sospechosa. </a:t>
            </a:r>
          </a:p>
          <a:p>
            <a:pPr algn="just"/>
            <a:endParaRPr lang="es-ES_tradnl"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_tradnl" sz="1200" dirty="0">
                <a:latin typeface="Arial" panose="020B0604020202020204" pitchFamily="34" charset="0"/>
                <a:cs typeface="Arial" panose="020B0604020202020204" pitchFamily="34" charset="0"/>
              </a:rPr>
              <a:t>Se emplearon:</a:t>
            </a:r>
          </a:p>
          <a:p>
            <a:pPr marL="628650" lvl="1" indent="-171450" algn="just">
              <a:buFont typeface="Arial" panose="020B0604020202020204" pitchFamily="34" charset="0"/>
              <a:buChar char="•"/>
            </a:pPr>
            <a:r>
              <a:rPr lang="es-ES" sz="1200" dirty="0">
                <a:latin typeface="Arial" panose="020B0604020202020204" pitchFamily="34" charset="0"/>
                <a:cs typeface="Arial" panose="020B0604020202020204" pitchFamily="34" charset="0"/>
              </a:rPr>
              <a:t>Protocolo para juzgar con perspectiva de género, y</a:t>
            </a:r>
          </a:p>
          <a:p>
            <a:pPr marL="628650" lvl="1" indent="-171450" algn="just">
              <a:buFont typeface="Arial" panose="020B0604020202020204" pitchFamily="34" charset="0"/>
              <a:buChar char="•"/>
            </a:pPr>
            <a:r>
              <a:rPr lang="es-ES" sz="1200" dirty="0">
                <a:latin typeface="Arial" panose="020B0604020202020204" pitchFamily="34" charset="0"/>
                <a:cs typeface="Arial" panose="020B0604020202020204" pitchFamily="34" charset="0"/>
              </a:rPr>
              <a:t>Reglas de Brasilia sobre Acceso a la Justicia de las Personas en Condiciones de Vulnerabilidad (que establecen una obligatoriedad en el sentido de fomentar la accesibilidad de las personas con discapacidad, a los recursos y servicios de su entorno).</a:t>
            </a:r>
          </a:p>
          <a:p>
            <a:pPr marL="628650" lvl="1" indent="-171450" algn="just">
              <a:buFont typeface="Arial" panose="020B0604020202020204" pitchFamily="34" charset="0"/>
              <a:buChar char="•"/>
            </a:pPr>
            <a:endParaRPr lang="es-ES_tradnl"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Ajuste razonable que permite que un sujeto en condición de vulnerabilidad se adecúe a su entorno en condiciones de igualdad.</a:t>
            </a:r>
          </a:p>
          <a:p>
            <a:pPr algn="just"/>
            <a:endParaRPr lang="es-E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dirty="0">
                <a:latin typeface="Arial" panose="020B0604020202020204" pitchFamily="34" charset="0"/>
                <a:cs typeface="Arial" panose="020B0604020202020204" pitchFamily="34" charset="0"/>
              </a:rPr>
              <a:t>Impacto desproporcionado que implica la carencia de un espacio de estacionamiento cercano a su domicilio, en relación con quien lo requiere para la carga y descarga de material a su negocio, así como a sus clientes, teniendo éstos plena movilidad.</a:t>
            </a:r>
          </a:p>
          <a:p>
            <a:pPr algn="just"/>
            <a:endParaRPr lang="es-ES_tradnl"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_tradnl" sz="1200" dirty="0">
                <a:latin typeface="Arial" panose="020B0604020202020204" pitchFamily="34" charset="0"/>
                <a:cs typeface="Arial" panose="020B0604020202020204" pitchFamily="34" charset="0"/>
              </a:rPr>
              <a:t>Validez de Dictamen de Factibilidad que autorizó el cajón para uso exclusivo de personas con discapacidad.</a:t>
            </a:r>
          </a:p>
          <a:p>
            <a:pPr marL="171450" indent="-171450" algn="just">
              <a:buFont typeface="Arial" panose="020B0604020202020204" pitchFamily="34" charset="0"/>
              <a:buChar char="•"/>
            </a:pPr>
            <a:endParaRPr lang="es-ES_tradnl"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_tradnl" sz="1200" dirty="0">
                <a:latin typeface="Arial" panose="020B0604020202020204" pitchFamily="34" charset="0"/>
                <a:cs typeface="Arial" panose="020B0604020202020204" pitchFamily="34" charset="0"/>
              </a:rPr>
              <a:t>Mención honorífica en la primera edición del Reconocimiento a Sentencias que Incorporan Perspectiva de Género (2018). </a:t>
            </a:r>
          </a:p>
          <a:p>
            <a:pPr algn="just"/>
            <a:endParaRPr lang="es-ES_tradnl" sz="1200" b="1" dirty="0">
              <a:solidFill>
                <a:srgbClr val="535C60"/>
              </a:solidFill>
              <a:latin typeface="Arial" panose="020B0604020202020204" pitchFamily="34" charset="0"/>
              <a:cs typeface="Arial" panose="020B0604020202020204" pitchFamily="34" charset="0"/>
            </a:endParaRPr>
          </a:p>
        </p:txBody>
      </p:sp>
      <p:sp>
        <p:nvSpPr>
          <p:cNvPr id="5" name="Rectángulo 4"/>
          <p:cNvSpPr/>
          <p:nvPr/>
        </p:nvSpPr>
        <p:spPr>
          <a:xfrm>
            <a:off x="2429300" y="423006"/>
            <a:ext cx="9442061" cy="627148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2024584" cy="830997"/>
          </a:xfrm>
          <a:prstGeom prst="rect">
            <a:avLst/>
          </a:prstGeom>
          <a:noFill/>
        </p:spPr>
        <p:txBody>
          <a:bodyPr wrap="square" rtlCol="0">
            <a:spAutoFit/>
          </a:bodyPr>
          <a:lstStyle/>
          <a:p>
            <a:pPr algn="ctr"/>
            <a:r>
              <a:rPr lang="es-MX" sz="2400" b="1" dirty="0">
                <a:solidFill>
                  <a:srgbClr val="949D61"/>
                </a:solidFill>
                <a:latin typeface="Bebas Neue" panose="020B0606020202050201" pitchFamily="34" charset="0"/>
                <a:cs typeface="Gisha" panose="020B0502040204020203" pitchFamily="34" charset="-79"/>
              </a:rPr>
              <a:t>expediente 830/3aSala/16</a:t>
            </a:r>
            <a:endParaRPr lang="es-ES_tradnl" sz="2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1186583" y="2268807"/>
            <a:ext cx="737752" cy="55730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2AF49"/>
              </a:solidFill>
            </a:endParaRPr>
          </a:p>
        </p:txBody>
      </p:sp>
      <p:grpSp>
        <p:nvGrpSpPr>
          <p:cNvPr id="9" name="Grupo 8"/>
          <p:cNvGrpSpPr/>
          <p:nvPr/>
        </p:nvGrpSpPr>
        <p:grpSpPr>
          <a:xfrm>
            <a:off x="10837861" y="566896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676758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3363" y="1304634"/>
            <a:ext cx="9273935" cy="4495590"/>
          </a:xfrm>
          <a:prstGeom prst="rect">
            <a:avLst/>
          </a:prstGeom>
          <a:noFill/>
        </p:spPr>
        <p:txBody>
          <a:bodyPr wrap="square" rtlCol="0" anchor="ctr">
            <a:spAutoFit/>
          </a:bodyPr>
          <a:lstStyle/>
          <a:p>
            <a:pPr algn="just">
              <a:lnSpc>
                <a:spcPct val="115000"/>
              </a:lnSpc>
              <a:spcAft>
                <a:spcPts val="1000"/>
              </a:spcAft>
            </a:pPr>
            <a:r>
              <a:rPr lang="es-ES" sz="12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IMPUGNACIÓN DE SENTENCIA QUE TUVO POR ACREDITADA FALTA NO GRAVE E IMPUSO SANCIÓN. </a:t>
            </a:r>
          </a:p>
          <a:p>
            <a:pPr algn="just"/>
            <a:r>
              <a:rPr lang="es-MX" sz="1200" dirty="0">
                <a:latin typeface="Arial" panose="020B0604020202020204" pitchFamily="34" charset="0"/>
                <a:ea typeface="Calibri" panose="020F0502020204030204" pitchFamily="34" charset="0"/>
                <a:cs typeface="Arial" panose="020B0604020202020204" pitchFamily="34" charset="0"/>
              </a:rPr>
              <a:t>*Se empleó perspectiva de género en relación con un grupo de alumnos y alumnas de primeria (vulnerabilidad por minoría de edad. Categoría </a:t>
            </a:r>
            <a:r>
              <a:rPr lang="es-MX" sz="1200" dirty="0">
                <a:latin typeface="Arial" panose="020B0604020202020204" pitchFamily="34" charset="0"/>
                <a:cs typeface="Arial" panose="020B0604020202020204" pitchFamily="34" charset="0"/>
              </a:rPr>
              <a:t>sospechosa).</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Alumnos de primaria de una comunidad de San Francisco del Rincón, </a:t>
            </a:r>
            <a:r>
              <a:rPr lang="es-ES" sz="1200" dirty="0" err="1">
                <a:latin typeface="Arial" panose="020B0604020202020204" pitchFamily="34" charset="0"/>
                <a:cs typeface="Arial" panose="020B0604020202020204" pitchFamily="34" charset="0"/>
              </a:rPr>
              <a:t>Gto</a:t>
            </a:r>
            <a:r>
              <a:rPr lang="es-ES" sz="1200" dirty="0">
                <a:latin typeface="Arial" panose="020B0604020202020204" pitchFamily="34" charset="0"/>
                <a:cs typeface="Arial" panose="020B0604020202020204" pitchFamily="34" charset="0"/>
              </a:rPr>
              <a:t>., fueron físicamente retirados de sus aulas frente a sus compañeros, por parte de un Comité de Padres de Familia, bajo el argumento de que sus padres no habían pagado una cuota voluntaria. Con el consentimiento de la Directora, Inmediatamente después, los niños y niñas fueron además removidos de las instalaciones de la escuela sin dar aviso a sus padres. A los niños y niñas, además se les suspendió de sus clases por 1 semana.</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-La Directora fue sancionada (suspensión por 3 días)</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Riesgo innecesario, discriminación, humillación y privación de su derecho a la educación.</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Disparidad de edades, fuerza, poder y autoridad.</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La humillación y privación de su derecho a la educación ya eran injustificados y desproporcionados; sin embargo, al expulsarlos del plantel sin supervisión adulta, su vida e integridad quedaron en riesgo por la vulnerabilidad propia de su  edad –con independencia del género-.</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La Directora sancionada hizo valer desproporción en la sanción que le fue impuesta. Este agravio fue el único que se determinó fundado, pues dado el nivel y trascendencia de la afectación y riesgo que ocasionó, aquella sanción fue desproporcionalmente baja; de forma tal, que de haberse valorado en forma adecuada la gravedad al momento de individualizar la sanción, la sanción habría resultado más severa. No obstante lo fundado de ese agravio, dad que tendería a agravar su situación jurídica, resultó inoperante.   </a:t>
            </a:r>
            <a:endParaRPr lang="es-ES_tradnl" sz="1200" dirty="0">
              <a:latin typeface="Arial" panose="020B0604020202020204" pitchFamily="34" charset="0"/>
              <a:cs typeface="Arial" panose="020B0604020202020204" pitchFamily="34" charset="0"/>
            </a:endParaRPr>
          </a:p>
        </p:txBody>
      </p:sp>
      <p:sp>
        <p:nvSpPr>
          <p:cNvPr id="5" name="Rectángulo 4"/>
          <p:cNvSpPr/>
          <p:nvPr/>
        </p:nvSpPr>
        <p:spPr>
          <a:xfrm>
            <a:off x="2429300" y="423006"/>
            <a:ext cx="9442061" cy="627148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2024584" cy="1200329"/>
          </a:xfrm>
          <a:prstGeom prst="rect">
            <a:avLst/>
          </a:prstGeom>
          <a:noFill/>
        </p:spPr>
        <p:txBody>
          <a:bodyPr wrap="square" rtlCol="0">
            <a:spAutoFit/>
          </a:bodyPr>
          <a:lstStyle/>
          <a:p>
            <a:pPr algn="ctr"/>
            <a:r>
              <a:rPr lang="es-MX" sz="2400" b="1" dirty="0">
                <a:solidFill>
                  <a:srgbClr val="949D61"/>
                </a:solidFill>
                <a:latin typeface="Bebas Neue" panose="020B0606020202050201" pitchFamily="34" charset="0"/>
                <a:cs typeface="Gisha" panose="020B0502040204020203" pitchFamily="34" charset="-79"/>
              </a:rPr>
              <a:t>expediente </a:t>
            </a:r>
            <a:r>
              <a:rPr lang="pt-BR" sz="2400" b="1" dirty="0">
                <a:solidFill>
                  <a:srgbClr val="949D61"/>
                </a:solidFill>
                <a:latin typeface="Bebas Neue" panose="020B0606020202050201" pitchFamily="34" charset="0"/>
                <a:cs typeface="Gisha" panose="020B0502040204020203" pitchFamily="34" charset="-79"/>
              </a:rPr>
              <a:t>P.A.S.E.A.54/SALA ESPECIALIZADA/21</a:t>
            </a:r>
            <a:endParaRPr lang="es-ES_tradnl" sz="2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1186583" y="2268807"/>
            <a:ext cx="737752" cy="55730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2AF49"/>
              </a:solidFill>
            </a:endParaRPr>
          </a:p>
        </p:txBody>
      </p:sp>
      <p:grpSp>
        <p:nvGrpSpPr>
          <p:cNvPr id="9" name="Grupo 8"/>
          <p:cNvGrpSpPr/>
          <p:nvPr/>
        </p:nvGrpSpPr>
        <p:grpSpPr>
          <a:xfrm>
            <a:off x="10837861" y="566896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2175724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97426" y="1107609"/>
            <a:ext cx="9273935" cy="5077287"/>
          </a:xfrm>
          <a:prstGeom prst="rect">
            <a:avLst/>
          </a:prstGeom>
          <a:noFill/>
        </p:spPr>
        <p:txBody>
          <a:bodyPr wrap="square" rtlCol="0" anchor="ctr">
            <a:spAutoFit/>
          </a:bodyPr>
          <a:lstStyle/>
          <a:p>
            <a:pPr algn="just">
              <a:lnSpc>
                <a:spcPct val="115000"/>
              </a:lnSpc>
              <a:spcAft>
                <a:spcPts val="1000"/>
              </a:spcAft>
            </a:pPr>
            <a:r>
              <a:rPr lang="es-ES" sz="12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FALTA IMPUTADA EN EL SUPUESTO ESPECÍFICO DE</a:t>
            </a:r>
            <a:r>
              <a:rPr lang="es-ES"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s-MX"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“Tratar con respeto y rectitud a todas aquellas personas con las que tenga relación en el desempeño de su trabajo</a:t>
            </a:r>
            <a:r>
              <a:rPr lang="es-ES"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s-MX"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CONDUCTA</a:t>
            </a:r>
            <a:r>
              <a:rPr lang="es-ES"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consistió en que </a:t>
            </a:r>
            <a:r>
              <a:rPr lang="es-MX"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ejerció un contacto físico no apropiado sobre </a:t>
            </a:r>
            <a:r>
              <a:rPr lang="es-MX" sz="12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una</a:t>
            </a:r>
            <a:r>
              <a:rPr lang="es-MX"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compañera de trabajo, al tomarla de la cintura sin su consentimiento cuando ambos se dirigían a su oficina y dirigirle comentarios inapropiados cobre su cuerpo.</a:t>
            </a:r>
          </a:p>
          <a:p>
            <a:pPr algn="just"/>
            <a:endParaRPr lang="es-MX" sz="12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r>
              <a:rPr lang="es-MX" sz="12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Se emplearon numerales de la Ley de Acceso de las Mujeres a una Vida Libre de Violencia, para relacionarlos con el de la LRA.</a:t>
            </a:r>
          </a:p>
          <a:p>
            <a:pPr algn="just"/>
            <a:endParaRPr lang="es-MX" sz="12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ES" sz="1200" dirty="0"/>
              <a:t>Responsabilidad Administrativa, Falta de respeto, Acoso sexual, Violencia sexual, Violencia laboral, Relaciones asimétricas, derecho a la defensa, asistencia por parte de un defensor.</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Se analizó el uso de la LAMVLV como conceptos orientadores y no como supuestos adicionales de falta. Se corroboró una correspondencia de esos supuestos con el precepto de “respeto” contenido en la falta.</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El sancionado se inconformó con la valoración de pruebas, pues señaló que fue un ejercicio subjetivo. Se estudió su omisión en ofrecer pruebas de descargo. Se destacó que usualmente estas conductas ocurren en lo oculto y sin la presencia de testigos, sin embargo en este caso sí hubo un testigo presencial que confirmó lo denunciado.</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Se estudió la debida defensa como derecho y no obligación, pues en la audiencia manifestó su voluntad de defenderse por sí mismo. Acreditó ser Licenciado en Derecho.</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Se reconoció la validez.</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r>
              <a:rPr lang="es-MX" sz="1200" dirty="0">
                <a:latin typeface="Arial" panose="020B0604020202020204" pitchFamily="34" charset="0"/>
                <a:ea typeface="Calibri" panose="020F0502020204030204" pitchFamily="34" charset="0"/>
                <a:cs typeface="Arial" panose="020B0604020202020204" pitchFamily="34" charset="0"/>
              </a:rPr>
              <a:t>- En contra de la sentencia dictada, el sancionado promovió amparo; le fue negado y se confirmaron los aspectos analizados por la Sala.</a:t>
            </a:r>
          </a:p>
          <a:p>
            <a:pPr algn="just"/>
            <a:endParaRPr lang="es-ES_tradnl" sz="1200" b="1" dirty="0">
              <a:solidFill>
                <a:srgbClr val="535C60"/>
              </a:solidFill>
              <a:latin typeface="Arial" panose="020B0604020202020204" pitchFamily="34" charset="0"/>
              <a:cs typeface="Arial" panose="020B0604020202020204" pitchFamily="34" charset="0"/>
            </a:endParaRPr>
          </a:p>
          <a:p>
            <a:pPr algn="just"/>
            <a:endParaRPr lang="es-ES_tradnl" sz="1200" b="1" dirty="0">
              <a:solidFill>
                <a:srgbClr val="535C60"/>
              </a:solidFill>
              <a:latin typeface="Arial" panose="020B0604020202020204" pitchFamily="34" charset="0"/>
              <a:cs typeface="Arial" panose="020B0604020202020204" pitchFamily="34" charset="0"/>
            </a:endParaRPr>
          </a:p>
        </p:txBody>
      </p:sp>
      <p:sp>
        <p:nvSpPr>
          <p:cNvPr id="5" name="Rectángulo 4"/>
          <p:cNvSpPr/>
          <p:nvPr/>
        </p:nvSpPr>
        <p:spPr>
          <a:xfrm>
            <a:off x="2429300" y="423006"/>
            <a:ext cx="9442061" cy="627148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2024584" cy="461665"/>
          </a:xfrm>
          <a:prstGeom prst="rect">
            <a:avLst/>
          </a:prstGeom>
          <a:noFill/>
        </p:spPr>
        <p:txBody>
          <a:bodyPr wrap="square" rtlCol="0">
            <a:spAutoFit/>
          </a:bodyPr>
          <a:lstStyle/>
          <a:p>
            <a:pPr algn="ctr"/>
            <a:r>
              <a:rPr lang="es-MX" sz="2400" b="1" dirty="0">
                <a:solidFill>
                  <a:srgbClr val="949D61"/>
                </a:solidFill>
                <a:latin typeface="Bebas Neue" panose="020B0606020202050201" pitchFamily="34" charset="0"/>
                <a:cs typeface="Gisha" panose="020B0502040204020203" pitchFamily="34" charset="-79"/>
              </a:rPr>
              <a:t>Pasea 64/2021</a:t>
            </a:r>
            <a:endParaRPr lang="es-ES_tradnl" sz="2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1186583" y="2268807"/>
            <a:ext cx="737752" cy="55730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2AF49"/>
              </a:solidFill>
            </a:endParaRPr>
          </a:p>
        </p:txBody>
      </p:sp>
      <p:grpSp>
        <p:nvGrpSpPr>
          <p:cNvPr id="9" name="Grupo 8"/>
          <p:cNvGrpSpPr/>
          <p:nvPr/>
        </p:nvGrpSpPr>
        <p:grpSpPr>
          <a:xfrm>
            <a:off x="10837861" y="566896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557064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73432" y="697771"/>
            <a:ext cx="9273935" cy="6617196"/>
          </a:xfrm>
          <a:prstGeom prst="rect">
            <a:avLst/>
          </a:prstGeom>
          <a:noFill/>
        </p:spPr>
        <p:txBody>
          <a:bodyPr wrap="square" rtlCol="0" anchor="ctr">
            <a:spAutoFit/>
          </a:bodyPr>
          <a:lstStyle/>
          <a:p>
            <a:pPr algn="just"/>
            <a:endParaRPr lang="es-MX"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Validez de sanción por falta no grave. Acoso Sexual.</a:t>
            </a:r>
          </a:p>
          <a:p>
            <a:pPr algn="just"/>
            <a:endPar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Principio de imparcialidad. El sancionado refirió que se valoró en favor de la denunciante sólo por ser mujer.</a:t>
            </a:r>
          </a:p>
          <a:p>
            <a:pPr algn="just"/>
            <a:endPar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Dificultad de acreditar hechos que por regla general ocurren sin la presencia de testigos</a:t>
            </a:r>
          </a:p>
          <a:p>
            <a:pPr algn="just"/>
            <a:endParaRPr lang="es-MX" sz="14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Ponderación de la dificultad probatoria que implica acreditar conductas de hostigamiento y violencia hacia la mujer.</a:t>
            </a:r>
          </a:p>
          <a:p>
            <a:pPr algn="just"/>
            <a:endPar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Relación de subordinación con el superior jerárquico. Relación asimétrica que requiere de parámetros de valoración probatoria que permitan equilibrar la situación procesal entre las partes. </a:t>
            </a:r>
          </a:p>
          <a:p>
            <a:pPr algn="just"/>
            <a:endParaRPr lang="es-MX" sz="14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No se conculcaron derechos de igualdad, seguridad jurídica y debido proceso en perjuicio del actor, por su condición de varón.</a:t>
            </a:r>
          </a:p>
          <a:p>
            <a:pPr algn="just"/>
            <a:endPar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Desahogo de un procedimiento disciplinario que le brindó la oportunidad de manifestar lo que a su derecho convino y de ofrecer las pruebas que consideró pertinentes. </a:t>
            </a:r>
          </a:p>
          <a:p>
            <a:pPr algn="just"/>
            <a:endPar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Congruencia entre las declaraciones vertidas por la denunciante ante las distintas autoridades (Autoridad Investigadora, Sustanciadora, Procuraduría Derechos Humanos y Fiscalía), Coincidencias en circunstancias de tiempo, modo y lugar. </a:t>
            </a:r>
          </a:p>
          <a:p>
            <a:pPr algn="just"/>
            <a:endPar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No pruebas de descargo. Validez. </a:t>
            </a:r>
          </a:p>
          <a:p>
            <a:pPr algn="just"/>
            <a:endParaRPr lang="es-ES" sz="1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algn="just"/>
            <a:endParaRPr lang="es-ES_tradnl" sz="1200" b="1" dirty="0">
              <a:solidFill>
                <a:srgbClr val="535C60"/>
              </a:solidFill>
              <a:latin typeface="Arial" panose="020B0604020202020204" pitchFamily="34" charset="0"/>
              <a:cs typeface="Arial" panose="020B0604020202020204" pitchFamily="34" charset="0"/>
            </a:endParaRPr>
          </a:p>
          <a:p>
            <a:pPr algn="just"/>
            <a:endParaRPr lang="es-ES_tradnl" sz="1200" b="1" dirty="0">
              <a:solidFill>
                <a:srgbClr val="535C60"/>
              </a:solidFill>
              <a:latin typeface="Arial" panose="020B0604020202020204" pitchFamily="34" charset="0"/>
              <a:cs typeface="Arial" panose="020B0604020202020204" pitchFamily="34" charset="0"/>
            </a:endParaRPr>
          </a:p>
        </p:txBody>
      </p:sp>
      <p:sp>
        <p:nvSpPr>
          <p:cNvPr id="5" name="Rectángulo 4"/>
          <p:cNvSpPr/>
          <p:nvPr/>
        </p:nvSpPr>
        <p:spPr>
          <a:xfrm>
            <a:off x="2429300" y="423006"/>
            <a:ext cx="9442061" cy="627148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04717" y="2998712"/>
            <a:ext cx="2024584" cy="461665"/>
          </a:xfrm>
          <a:prstGeom prst="rect">
            <a:avLst/>
          </a:prstGeom>
          <a:noFill/>
        </p:spPr>
        <p:txBody>
          <a:bodyPr wrap="square" rtlCol="0">
            <a:spAutoFit/>
          </a:bodyPr>
          <a:lstStyle/>
          <a:p>
            <a:pPr algn="ctr"/>
            <a:r>
              <a:rPr lang="es-MX" sz="2400" b="1" dirty="0">
                <a:solidFill>
                  <a:srgbClr val="949D61"/>
                </a:solidFill>
                <a:latin typeface="Bebas Neue" panose="020B0606020202050201" pitchFamily="34" charset="0"/>
                <a:cs typeface="Gisha" panose="020B0502040204020203" pitchFamily="34" charset="-79"/>
              </a:rPr>
              <a:t>Pasea 46/2020</a:t>
            </a:r>
            <a:endParaRPr lang="es-ES_tradnl" sz="2400" b="1" dirty="0">
              <a:solidFill>
                <a:srgbClr val="949D61"/>
              </a:solidFill>
              <a:latin typeface="Bebas Neue" panose="020B0606020202050201" pitchFamily="34" charset="0"/>
              <a:cs typeface="Gisha" panose="020B0502040204020203" pitchFamily="34" charset="-79"/>
            </a:endParaRPr>
          </a:p>
        </p:txBody>
      </p:sp>
      <p:sp>
        <p:nvSpPr>
          <p:cNvPr id="8" name="Google Shape;10516;p89"/>
          <p:cNvSpPr/>
          <p:nvPr/>
        </p:nvSpPr>
        <p:spPr>
          <a:xfrm>
            <a:off x="1186583" y="2268807"/>
            <a:ext cx="737752" cy="55730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2AF49"/>
              </a:solidFill>
            </a:endParaRPr>
          </a:p>
        </p:txBody>
      </p:sp>
      <p:grpSp>
        <p:nvGrpSpPr>
          <p:cNvPr id="9" name="Grupo 8"/>
          <p:cNvGrpSpPr/>
          <p:nvPr/>
        </p:nvGrpSpPr>
        <p:grpSpPr>
          <a:xfrm>
            <a:off x="10837861" y="566896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2996269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Marcador de contenido 42">
            <a:extLst>
              <a:ext uri="{FF2B5EF4-FFF2-40B4-BE49-F238E27FC236}">
                <a16:creationId xmlns:a16="http://schemas.microsoft.com/office/drawing/2014/main" id="{A13C3124-3713-FE59-549D-447A4A41D9D4}"/>
              </a:ext>
            </a:extLst>
          </p:cNvPr>
          <p:cNvPicPr>
            <a:picLocks noGrp="1" noChangeAspect="1"/>
          </p:cNvPicPr>
          <p:nvPr>
            <p:ph idx="1"/>
          </p:nvPr>
        </p:nvPicPr>
        <p:blipFill rotWithShape="1">
          <a:blip r:embed="rId2"/>
          <a:srcRect l="9934" t="29406" r="50000" b="18934"/>
          <a:stretch/>
        </p:blipFill>
        <p:spPr>
          <a:xfrm>
            <a:off x="4808847" y="713611"/>
            <a:ext cx="7071581" cy="5126263"/>
          </a:xfrm>
        </p:spPr>
      </p:pic>
      <p:pic>
        <p:nvPicPr>
          <p:cNvPr id="39" name="Imagen 38">
            <a:extLst>
              <a:ext uri="{FF2B5EF4-FFF2-40B4-BE49-F238E27FC236}">
                <a16:creationId xmlns:a16="http://schemas.microsoft.com/office/drawing/2014/main" id="{BE5272CC-A78C-2C69-AD1A-64E52574B857}"/>
              </a:ext>
            </a:extLst>
          </p:cNvPr>
          <p:cNvPicPr>
            <a:picLocks noChangeAspect="1"/>
          </p:cNvPicPr>
          <p:nvPr/>
        </p:nvPicPr>
        <p:blipFill>
          <a:blip r:embed="rId3"/>
          <a:stretch>
            <a:fillRect/>
          </a:stretch>
        </p:blipFill>
        <p:spPr>
          <a:xfrm>
            <a:off x="90134" y="5244062"/>
            <a:ext cx="4718713" cy="1316850"/>
          </a:xfrm>
          <a:prstGeom prst="rect">
            <a:avLst/>
          </a:prstGeom>
        </p:spPr>
      </p:pic>
      <p:sp>
        <p:nvSpPr>
          <p:cNvPr id="41" name="Rectángulo 40">
            <a:extLst>
              <a:ext uri="{FF2B5EF4-FFF2-40B4-BE49-F238E27FC236}">
                <a16:creationId xmlns:a16="http://schemas.microsoft.com/office/drawing/2014/main" id="{CF0F7946-57CB-B13B-5E90-62519CDC19C7}"/>
              </a:ext>
            </a:extLst>
          </p:cNvPr>
          <p:cNvSpPr/>
          <p:nvPr/>
        </p:nvSpPr>
        <p:spPr>
          <a:xfrm>
            <a:off x="791309" y="425243"/>
            <a:ext cx="2965755" cy="1316850"/>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ea typeface="Calibri" panose="020F0502020204030204" pitchFamily="34" charset="0"/>
                <a:cs typeface="Arial" panose="020B0604020202020204" pitchFamily="34" charset="0"/>
              </a:rPr>
              <a:t>157/SALA ESPECIALIZADA/18</a:t>
            </a:r>
            <a:endParaRPr lang="es-MX" sz="1400" dirty="0">
              <a:latin typeface="Arial" panose="020B0604020202020204" pitchFamily="34" charset="0"/>
              <a:ea typeface="Calibri" panose="020F0502020204030204" pitchFamily="34" charset="0"/>
              <a:cs typeface="Arial" panose="020B0604020202020204" pitchFamily="34" charset="0"/>
            </a:endParaRPr>
          </a:p>
        </p:txBody>
      </p:sp>
      <p:sp>
        <p:nvSpPr>
          <p:cNvPr id="44" name="CuadroTexto 43">
            <a:extLst>
              <a:ext uri="{FF2B5EF4-FFF2-40B4-BE49-F238E27FC236}">
                <a16:creationId xmlns:a16="http://schemas.microsoft.com/office/drawing/2014/main" id="{F4DC8A20-803A-8E16-7A50-B72D542441A4}"/>
              </a:ext>
            </a:extLst>
          </p:cNvPr>
          <p:cNvSpPr txBox="1"/>
          <p:nvPr/>
        </p:nvSpPr>
        <p:spPr>
          <a:xfrm>
            <a:off x="1577975" y="3940156"/>
            <a:ext cx="2024584" cy="584775"/>
          </a:xfrm>
          <a:prstGeom prst="rect">
            <a:avLst/>
          </a:prstGeom>
          <a:noFill/>
        </p:spPr>
        <p:txBody>
          <a:bodyPr wrap="square" rtlCol="0">
            <a:spAutoFit/>
          </a:bodyPr>
          <a:lstStyle/>
          <a:p>
            <a:pPr algn="ctr"/>
            <a:r>
              <a:rPr lang="es-MX" sz="3200" b="1" dirty="0">
                <a:solidFill>
                  <a:srgbClr val="949D61"/>
                </a:solidFill>
                <a:latin typeface="Bebas Neue" panose="020B0606020202050201" pitchFamily="34" charset="0"/>
                <a:cs typeface="Gisha" panose="020B0502040204020203" pitchFamily="34" charset="-79"/>
              </a:rPr>
              <a:t>PRECAUCIÓN</a:t>
            </a:r>
            <a:endParaRPr lang="es-ES_tradnl" sz="2400" b="1" dirty="0">
              <a:solidFill>
                <a:srgbClr val="949D61"/>
              </a:solidFill>
              <a:latin typeface="Bebas Neue" panose="020B0606020202050201" pitchFamily="34" charset="0"/>
              <a:cs typeface="Gisha" panose="020B0502040204020203" pitchFamily="34" charset="-79"/>
            </a:endParaRPr>
          </a:p>
        </p:txBody>
      </p:sp>
      <p:grpSp>
        <p:nvGrpSpPr>
          <p:cNvPr id="45" name="Google Shape;10665;p90">
            <a:extLst>
              <a:ext uri="{FF2B5EF4-FFF2-40B4-BE49-F238E27FC236}">
                <a16:creationId xmlns:a16="http://schemas.microsoft.com/office/drawing/2014/main" id="{12EC06EA-3B1E-1DC6-81C8-9E3D577BC559}"/>
              </a:ext>
            </a:extLst>
          </p:cNvPr>
          <p:cNvGrpSpPr/>
          <p:nvPr/>
        </p:nvGrpSpPr>
        <p:grpSpPr>
          <a:xfrm>
            <a:off x="1495803" y="1877683"/>
            <a:ext cx="2024589" cy="1928118"/>
            <a:chOff x="3541011" y="1508594"/>
            <a:chExt cx="350167" cy="349434"/>
          </a:xfrm>
          <a:solidFill>
            <a:srgbClr val="B2AF49"/>
          </a:solidFill>
        </p:grpSpPr>
        <p:sp>
          <p:nvSpPr>
            <p:cNvPr id="46" name="Google Shape;10666;p90">
              <a:extLst>
                <a:ext uri="{FF2B5EF4-FFF2-40B4-BE49-F238E27FC236}">
                  <a16:creationId xmlns:a16="http://schemas.microsoft.com/office/drawing/2014/main" id="{787813CE-DC54-3E1E-A4E9-E78CF56EA29C}"/>
                </a:ext>
              </a:extLst>
            </p:cNvPr>
            <p:cNvSpPr/>
            <p:nvPr/>
          </p:nvSpPr>
          <p:spPr>
            <a:xfrm>
              <a:off x="3600879" y="1568270"/>
              <a:ext cx="230049" cy="289758"/>
            </a:xfrm>
            <a:custGeom>
              <a:avLst/>
              <a:gdLst/>
              <a:ahLst/>
              <a:cxnLst/>
              <a:rect l="l" t="t" r="r" b="b"/>
              <a:pathLst>
                <a:path w="7228" h="9104" extrusionOk="0">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0667;p90">
              <a:extLst>
                <a:ext uri="{FF2B5EF4-FFF2-40B4-BE49-F238E27FC236}">
                  <a16:creationId xmlns:a16="http://schemas.microsoft.com/office/drawing/2014/main" id="{6C98D63F-1A4A-C287-E2CB-97FD3F0F6DAD}"/>
                </a:ext>
              </a:extLst>
            </p:cNvPr>
            <p:cNvSpPr/>
            <p:nvPr/>
          </p:nvSpPr>
          <p:spPr>
            <a:xfrm>
              <a:off x="3541011" y="1677980"/>
              <a:ext cx="48919" cy="10630"/>
            </a:xfrm>
            <a:custGeom>
              <a:avLst/>
              <a:gdLst/>
              <a:ahLst/>
              <a:cxnLst/>
              <a:rect l="l" t="t" r="r" b="b"/>
              <a:pathLst>
                <a:path w="1537" h="334" extrusionOk="0">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68;p90">
              <a:extLst>
                <a:ext uri="{FF2B5EF4-FFF2-40B4-BE49-F238E27FC236}">
                  <a16:creationId xmlns:a16="http://schemas.microsoft.com/office/drawing/2014/main" id="{4DF709E1-33DB-7A95-8ECD-C607B2AA1B45}"/>
                </a:ext>
              </a:extLst>
            </p:cNvPr>
            <p:cNvSpPr/>
            <p:nvPr/>
          </p:nvSpPr>
          <p:spPr>
            <a:xfrm>
              <a:off x="3842259" y="1677980"/>
              <a:ext cx="48919" cy="10630"/>
            </a:xfrm>
            <a:custGeom>
              <a:avLst/>
              <a:gdLst/>
              <a:ahLst/>
              <a:cxnLst/>
              <a:rect l="l" t="t" r="r" b="b"/>
              <a:pathLst>
                <a:path w="1537" h="334" extrusionOk="0">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69;p90">
              <a:extLst>
                <a:ext uri="{FF2B5EF4-FFF2-40B4-BE49-F238E27FC236}">
                  <a16:creationId xmlns:a16="http://schemas.microsoft.com/office/drawing/2014/main" id="{935579F5-9ACA-AF77-7EFC-CDD47364E02B}"/>
                </a:ext>
              </a:extLst>
            </p:cNvPr>
            <p:cNvSpPr/>
            <p:nvPr/>
          </p:nvSpPr>
          <p:spPr>
            <a:xfrm>
              <a:off x="3711161" y="1508594"/>
              <a:ext cx="10248" cy="48537"/>
            </a:xfrm>
            <a:custGeom>
              <a:avLst/>
              <a:gdLst/>
              <a:ahLst/>
              <a:cxnLst/>
              <a:rect l="l" t="t" r="r" b="b"/>
              <a:pathLst>
                <a:path w="322" h="1525" extrusionOk="0">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70;p90">
              <a:extLst>
                <a:ext uri="{FF2B5EF4-FFF2-40B4-BE49-F238E27FC236}">
                  <a16:creationId xmlns:a16="http://schemas.microsoft.com/office/drawing/2014/main" id="{73E048A3-5D19-E237-AB0E-B21C2FF39FC9}"/>
                </a:ext>
              </a:extLst>
            </p:cNvPr>
            <p:cNvSpPr/>
            <p:nvPr/>
          </p:nvSpPr>
          <p:spPr>
            <a:xfrm>
              <a:off x="3633470" y="1792018"/>
              <a:ext cx="22757" cy="29249"/>
            </a:xfrm>
            <a:custGeom>
              <a:avLst/>
              <a:gdLst/>
              <a:ahLst/>
              <a:cxnLst/>
              <a:rect l="l" t="t" r="r" b="b"/>
              <a:pathLst>
                <a:path w="715" h="919" extrusionOk="0">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71;p90">
              <a:extLst>
                <a:ext uri="{FF2B5EF4-FFF2-40B4-BE49-F238E27FC236}">
                  <a16:creationId xmlns:a16="http://schemas.microsoft.com/office/drawing/2014/main" id="{387822DC-2159-793D-545C-B3E65234760A}"/>
                </a:ext>
              </a:extLst>
            </p:cNvPr>
            <p:cNvSpPr/>
            <p:nvPr/>
          </p:nvSpPr>
          <p:spPr>
            <a:xfrm>
              <a:off x="3775962" y="1545195"/>
              <a:ext cx="22757" cy="28995"/>
            </a:xfrm>
            <a:custGeom>
              <a:avLst/>
              <a:gdLst/>
              <a:ahLst/>
              <a:cxnLst/>
              <a:rect l="l" t="t" r="r" b="b"/>
              <a:pathLst>
                <a:path w="715" h="911" extrusionOk="0">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72;p90">
              <a:extLst>
                <a:ext uri="{FF2B5EF4-FFF2-40B4-BE49-F238E27FC236}">
                  <a16:creationId xmlns:a16="http://schemas.microsoft.com/office/drawing/2014/main" id="{39FB2264-F182-9961-A2D1-50F9D1AEC7E8}"/>
                </a:ext>
              </a:extLst>
            </p:cNvPr>
            <p:cNvSpPr/>
            <p:nvPr/>
          </p:nvSpPr>
          <p:spPr>
            <a:xfrm>
              <a:off x="3577390" y="1601498"/>
              <a:ext cx="31095" cy="21197"/>
            </a:xfrm>
            <a:custGeom>
              <a:avLst/>
              <a:gdLst/>
              <a:ahLst/>
              <a:cxnLst/>
              <a:rect l="l" t="t" r="r" b="b"/>
              <a:pathLst>
                <a:path w="977" h="666" extrusionOk="0">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73;p90">
              <a:extLst>
                <a:ext uri="{FF2B5EF4-FFF2-40B4-BE49-F238E27FC236}">
                  <a16:creationId xmlns:a16="http://schemas.microsoft.com/office/drawing/2014/main" id="{3D2E078F-7B73-850C-B618-E76D450B3F91}"/>
                </a:ext>
              </a:extLst>
            </p:cNvPr>
            <p:cNvSpPr/>
            <p:nvPr/>
          </p:nvSpPr>
          <p:spPr>
            <a:xfrm>
              <a:off x="3823703" y="1743608"/>
              <a:ext cx="31095" cy="21197"/>
            </a:xfrm>
            <a:custGeom>
              <a:avLst/>
              <a:gdLst/>
              <a:ahLst/>
              <a:cxnLst/>
              <a:rect l="l" t="t" r="r" b="b"/>
              <a:pathLst>
                <a:path w="977" h="666" extrusionOk="0">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74;p90">
              <a:extLst>
                <a:ext uri="{FF2B5EF4-FFF2-40B4-BE49-F238E27FC236}">
                  <a16:creationId xmlns:a16="http://schemas.microsoft.com/office/drawing/2014/main" id="{C36FD730-F9BF-037F-B41E-7A6DDFF74D4F}"/>
                </a:ext>
              </a:extLst>
            </p:cNvPr>
            <p:cNvSpPr/>
            <p:nvPr/>
          </p:nvSpPr>
          <p:spPr>
            <a:xfrm>
              <a:off x="3775962" y="1792018"/>
              <a:ext cx="22757" cy="29249"/>
            </a:xfrm>
            <a:custGeom>
              <a:avLst/>
              <a:gdLst/>
              <a:ahLst/>
              <a:cxnLst/>
              <a:rect l="l" t="t" r="r" b="b"/>
              <a:pathLst>
                <a:path w="715" h="919" extrusionOk="0">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75;p90">
              <a:extLst>
                <a:ext uri="{FF2B5EF4-FFF2-40B4-BE49-F238E27FC236}">
                  <a16:creationId xmlns:a16="http://schemas.microsoft.com/office/drawing/2014/main" id="{D6AA45AB-5CF9-706F-6AB1-12898D90EBE2}"/>
                </a:ext>
              </a:extLst>
            </p:cNvPr>
            <p:cNvSpPr/>
            <p:nvPr/>
          </p:nvSpPr>
          <p:spPr>
            <a:xfrm>
              <a:off x="3633470" y="1545195"/>
              <a:ext cx="22757" cy="28995"/>
            </a:xfrm>
            <a:custGeom>
              <a:avLst/>
              <a:gdLst/>
              <a:ahLst/>
              <a:cxnLst/>
              <a:rect l="l" t="t" r="r" b="b"/>
              <a:pathLst>
                <a:path w="715" h="911" extrusionOk="0">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76;p90">
              <a:extLst>
                <a:ext uri="{FF2B5EF4-FFF2-40B4-BE49-F238E27FC236}">
                  <a16:creationId xmlns:a16="http://schemas.microsoft.com/office/drawing/2014/main" id="{CDC0990B-FC9F-6B24-1A13-DA45E4E9EB14}"/>
                </a:ext>
              </a:extLst>
            </p:cNvPr>
            <p:cNvSpPr/>
            <p:nvPr/>
          </p:nvSpPr>
          <p:spPr>
            <a:xfrm>
              <a:off x="3823703" y="1601498"/>
              <a:ext cx="31095" cy="21197"/>
            </a:xfrm>
            <a:custGeom>
              <a:avLst/>
              <a:gdLst/>
              <a:ahLst/>
              <a:cxnLst/>
              <a:rect l="l" t="t" r="r" b="b"/>
              <a:pathLst>
                <a:path w="977" h="666" extrusionOk="0">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77;p90">
              <a:extLst>
                <a:ext uri="{FF2B5EF4-FFF2-40B4-BE49-F238E27FC236}">
                  <a16:creationId xmlns:a16="http://schemas.microsoft.com/office/drawing/2014/main" id="{9AE65264-F621-EE5A-580E-29BF31BE7860}"/>
                </a:ext>
              </a:extLst>
            </p:cNvPr>
            <p:cNvSpPr/>
            <p:nvPr/>
          </p:nvSpPr>
          <p:spPr>
            <a:xfrm>
              <a:off x="3577390" y="1743608"/>
              <a:ext cx="31095" cy="21197"/>
            </a:xfrm>
            <a:custGeom>
              <a:avLst/>
              <a:gdLst/>
              <a:ahLst/>
              <a:cxnLst/>
              <a:rect l="l" t="t" r="r" b="b"/>
              <a:pathLst>
                <a:path w="977" h="666" extrusionOk="0">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678;p90">
              <a:extLst>
                <a:ext uri="{FF2B5EF4-FFF2-40B4-BE49-F238E27FC236}">
                  <a16:creationId xmlns:a16="http://schemas.microsoft.com/office/drawing/2014/main" id="{8CFC7CEA-3FF7-4396-5D9F-2F78945052C1}"/>
                </a:ext>
              </a:extLst>
            </p:cNvPr>
            <p:cNvSpPr/>
            <p:nvPr/>
          </p:nvSpPr>
          <p:spPr>
            <a:xfrm>
              <a:off x="3732358" y="1593032"/>
              <a:ext cx="71294" cy="62255"/>
            </a:xfrm>
            <a:custGeom>
              <a:avLst/>
              <a:gdLst/>
              <a:ahLst/>
              <a:cxnLst/>
              <a:rect l="l" t="t" r="r" b="b"/>
              <a:pathLst>
                <a:path w="2240" h="1956" extrusionOk="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8507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10621" y="2280345"/>
            <a:ext cx="8659670" cy="3847207"/>
          </a:xfrm>
          <a:prstGeom prst="rect">
            <a:avLst/>
          </a:prstGeom>
          <a:noFill/>
        </p:spPr>
        <p:txBody>
          <a:bodyPr wrap="square" rtlCol="0" anchor="ctr">
            <a:spAutoFit/>
          </a:bodyPr>
          <a:lstStyle/>
          <a:p>
            <a:pPr marL="171450" indent="-171450" algn="just">
              <a:buFont typeface="Arial" panose="020B0604020202020204" pitchFamily="34" charset="0"/>
              <a:buChar char="•"/>
            </a:pPr>
            <a:r>
              <a:rPr lang="es-ES_tradnl" sz="1400" b="1" dirty="0">
                <a:solidFill>
                  <a:srgbClr val="535C60"/>
                </a:solidFill>
                <a:latin typeface="Arial" panose="020B0604020202020204" pitchFamily="34" charset="0"/>
                <a:cs typeface="Arial" panose="020B0604020202020204" pitchFamily="34" charset="0"/>
              </a:rPr>
              <a:t>Se inicia procedimiento disciplinario por la falta consistente en </a:t>
            </a:r>
            <a:r>
              <a:rPr lang="es-MX" sz="1400" b="1" dirty="0">
                <a:solidFill>
                  <a:srgbClr val="535C60"/>
                </a:solidFill>
                <a:latin typeface="Arial" panose="020B0604020202020204" pitchFamily="34" charset="0"/>
                <a:cs typeface="Arial" panose="020B0604020202020204" pitchFamily="34" charset="0"/>
              </a:rPr>
              <a:t>“Acumular tres o más inasistencias a su servicio, dentro de un periodo de 30 días naturales, sin causa justificada”.</a:t>
            </a:r>
          </a:p>
          <a:p>
            <a:pPr marL="171450" indent="-171450" algn="just">
              <a:buFont typeface="Arial" panose="020B0604020202020204" pitchFamily="34" charset="0"/>
              <a:buChar char="•"/>
            </a:pPr>
            <a:endParaRPr lang="es-MX" sz="1400" b="1" dirty="0">
              <a:solidFill>
                <a:srgbClr val="535C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400" b="1" dirty="0">
                <a:solidFill>
                  <a:srgbClr val="535C60"/>
                </a:solidFill>
                <a:latin typeface="Arial" panose="020B0604020202020204" pitchFamily="34" charset="0"/>
                <a:cs typeface="Arial" panose="020B0604020202020204" pitchFamily="34" charset="0"/>
              </a:rPr>
              <a:t>La policía arguye en su audiencia inicial que sus inasistencias fueron motivadas porque sufría de acoso sexual por parte de su superior jerárquico.</a:t>
            </a:r>
          </a:p>
          <a:p>
            <a:pPr marL="171450" indent="-171450" algn="just">
              <a:buFont typeface="Arial" panose="020B0604020202020204" pitchFamily="34" charset="0"/>
              <a:buChar char="•"/>
            </a:pPr>
            <a:endParaRPr lang="es-MX" sz="1400" b="1" dirty="0">
              <a:solidFill>
                <a:srgbClr val="535C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400" b="1" dirty="0">
                <a:solidFill>
                  <a:srgbClr val="535C60"/>
                </a:solidFill>
                <a:latin typeface="Arial" panose="020B0604020202020204" pitchFamily="34" charset="0"/>
                <a:cs typeface="Arial" panose="020B0604020202020204" pitchFamily="34" charset="0"/>
              </a:rPr>
              <a:t>Presentó la denuncia respectiva una vez instaurado el procedimiento en su contra, esto es, 5 cinco meses después a los supuestos hechos.</a:t>
            </a:r>
          </a:p>
          <a:p>
            <a:pPr marL="171450" indent="-171450" algn="just">
              <a:buFont typeface="Arial" panose="020B0604020202020204" pitchFamily="34" charset="0"/>
              <a:buChar char="•"/>
            </a:pPr>
            <a:endParaRPr lang="es-MX" sz="1400" b="1" dirty="0">
              <a:solidFill>
                <a:srgbClr val="535C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400" b="1" dirty="0">
                <a:solidFill>
                  <a:srgbClr val="535C60"/>
                </a:solidFill>
                <a:latin typeface="Arial" panose="020B0604020202020204" pitchFamily="34" charset="0"/>
                <a:cs typeface="Arial" panose="020B0604020202020204" pitchFamily="34" charset="0"/>
              </a:rPr>
              <a:t>No existen medios de convicción contundentes que permitan dilucidar por ejemplo, que derivado de una omisión en la pronta atención a los hechos de acoso denunciados, o porque no se tomaran las medidas precautorias pertinentes, se haya visto en la necesidad de faltar a su servicio, puesto que como se ha hecho mención, la denuncia se presentó meses después a las inasistencias acaecidas.</a:t>
            </a:r>
          </a:p>
          <a:p>
            <a:pPr marL="171450" indent="-171450" algn="just">
              <a:buFont typeface="Arial" panose="020B0604020202020204" pitchFamily="34" charset="0"/>
              <a:buChar char="•"/>
            </a:pPr>
            <a:endParaRPr lang="es-MX" sz="1200" b="1" dirty="0">
              <a:solidFill>
                <a:srgbClr val="535C60"/>
              </a:solidFill>
              <a:latin typeface="Arial" panose="020B0604020202020204" pitchFamily="34" charset="0"/>
              <a:cs typeface="Arial" panose="020B0604020202020204" pitchFamily="34" charset="0"/>
            </a:endParaRPr>
          </a:p>
          <a:p>
            <a:pPr algn="just"/>
            <a:endParaRPr lang="es-MX" sz="1200" b="1" dirty="0">
              <a:solidFill>
                <a:srgbClr val="535C60"/>
              </a:solidFill>
              <a:latin typeface="Arial" panose="020B0604020202020204" pitchFamily="34" charset="0"/>
              <a:cs typeface="Arial" panose="020B0604020202020204" pitchFamily="34" charset="0"/>
            </a:endParaRPr>
          </a:p>
          <a:p>
            <a:pPr algn="just"/>
            <a:endParaRPr lang="es-ES_tradnl" sz="1200" b="1" dirty="0">
              <a:solidFill>
                <a:srgbClr val="535C60"/>
              </a:solidFill>
              <a:latin typeface="Arial" panose="020B0604020202020204" pitchFamily="34" charset="0"/>
              <a:cs typeface="Arial" panose="020B0604020202020204" pitchFamily="34" charset="0"/>
            </a:endParaRPr>
          </a:p>
          <a:p>
            <a:pPr algn="just"/>
            <a:endParaRPr lang="es-ES_tradnl" sz="1200" b="1" dirty="0">
              <a:solidFill>
                <a:srgbClr val="535C60"/>
              </a:solidFill>
              <a:latin typeface="Arial" panose="020B0604020202020204" pitchFamily="34" charset="0"/>
              <a:cs typeface="Arial" panose="020B0604020202020204" pitchFamily="34" charset="0"/>
            </a:endParaRPr>
          </a:p>
        </p:txBody>
      </p:sp>
      <p:sp>
        <p:nvSpPr>
          <p:cNvPr id="5" name="Rectángulo 4"/>
          <p:cNvSpPr/>
          <p:nvPr/>
        </p:nvSpPr>
        <p:spPr>
          <a:xfrm>
            <a:off x="2429300" y="423006"/>
            <a:ext cx="9442061" cy="6271484"/>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07354" y="3710882"/>
            <a:ext cx="2024584" cy="584775"/>
          </a:xfrm>
          <a:prstGeom prst="rect">
            <a:avLst/>
          </a:prstGeom>
          <a:noFill/>
        </p:spPr>
        <p:txBody>
          <a:bodyPr wrap="square" rtlCol="0">
            <a:spAutoFit/>
          </a:bodyPr>
          <a:lstStyle/>
          <a:p>
            <a:pPr algn="ctr"/>
            <a:r>
              <a:rPr lang="es-MX" sz="3200" b="1" dirty="0">
                <a:solidFill>
                  <a:srgbClr val="949D61"/>
                </a:solidFill>
                <a:latin typeface="Bebas Neue" panose="020B0606020202050201" pitchFamily="34" charset="0"/>
                <a:cs typeface="Gisha" panose="020B0502040204020203" pitchFamily="34" charset="-79"/>
              </a:rPr>
              <a:t>PRECAUCIÓN</a:t>
            </a:r>
            <a:endParaRPr lang="es-ES_tradnl" sz="2400" b="1" dirty="0">
              <a:solidFill>
                <a:srgbClr val="949D61"/>
              </a:solidFill>
              <a:latin typeface="Bebas Neue" panose="020B0606020202050201" pitchFamily="34" charset="0"/>
              <a:cs typeface="Gisha" panose="020B0502040204020203" pitchFamily="34" charset="-79"/>
            </a:endParaRPr>
          </a:p>
        </p:txBody>
      </p:sp>
      <p:grpSp>
        <p:nvGrpSpPr>
          <p:cNvPr id="9" name="Grupo 8"/>
          <p:cNvGrpSpPr/>
          <p:nvPr/>
        </p:nvGrpSpPr>
        <p:grpSpPr>
          <a:xfrm>
            <a:off x="10837861" y="566896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 name="Rectángulo 1">
            <a:extLst>
              <a:ext uri="{FF2B5EF4-FFF2-40B4-BE49-F238E27FC236}">
                <a16:creationId xmlns:a16="http://schemas.microsoft.com/office/drawing/2014/main" id="{35145227-7CCB-817A-1028-82D1B58D1093}"/>
              </a:ext>
            </a:extLst>
          </p:cNvPr>
          <p:cNvSpPr/>
          <p:nvPr/>
        </p:nvSpPr>
        <p:spPr>
          <a:xfrm>
            <a:off x="2885473" y="789609"/>
            <a:ext cx="7486067" cy="1336366"/>
          </a:xfrm>
          <a:prstGeom prst="rect">
            <a:avLst/>
          </a:prstGeom>
          <a:solidFill>
            <a:srgbClr val="535C6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anose="020B0604020202020204" pitchFamily="34" charset="0"/>
                <a:ea typeface="Calibri" panose="020F0502020204030204" pitchFamily="34" charset="0"/>
                <a:cs typeface="Arial" panose="020B0604020202020204" pitchFamily="34" charset="0"/>
              </a:rPr>
              <a:t>JUZGAR CON PERSPECTIVA DE GÉNERO IMPLICA RESPONSABILIDAD </a:t>
            </a:r>
          </a:p>
        </p:txBody>
      </p:sp>
      <p:grpSp>
        <p:nvGrpSpPr>
          <p:cNvPr id="3" name="Google Shape;10665;p90">
            <a:extLst>
              <a:ext uri="{FF2B5EF4-FFF2-40B4-BE49-F238E27FC236}">
                <a16:creationId xmlns:a16="http://schemas.microsoft.com/office/drawing/2014/main" id="{7B8D01DC-FC2D-5FCB-26F1-C99CC3165143}"/>
              </a:ext>
            </a:extLst>
          </p:cNvPr>
          <p:cNvGrpSpPr/>
          <p:nvPr/>
        </p:nvGrpSpPr>
        <p:grpSpPr>
          <a:xfrm>
            <a:off x="176624" y="1569046"/>
            <a:ext cx="2024589" cy="1928118"/>
            <a:chOff x="3541011" y="1508594"/>
            <a:chExt cx="350167" cy="349434"/>
          </a:xfrm>
          <a:solidFill>
            <a:srgbClr val="B2AF49"/>
          </a:solidFill>
        </p:grpSpPr>
        <p:sp>
          <p:nvSpPr>
            <p:cNvPr id="6" name="Google Shape;10666;p90">
              <a:extLst>
                <a:ext uri="{FF2B5EF4-FFF2-40B4-BE49-F238E27FC236}">
                  <a16:creationId xmlns:a16="http://schemas.microsoft.com/office/drawing/2014/main" id="{CB4FEDCB-12A8-9464-13DB-ED06FA082DB1}"/>
                </a:ext>
              </a:extLst>
            </p:cNvPr>
            <p:cNvSpPr/>
            <p:nvPr/>
          </p:nvSpPr>
          <p:spPr>
            <a:xfrm>
              <a:off x="3600879" y="1568270"/>
              <a:ext cx="230049" cy="289758"/>
            </a:xfrm>
            <a:custGeom>
              <a:avLst/>
              <a:gdLst/>
              <a:ahLst/>
              <a:cxnLst/>
              <a:rect l="l" t="t" r="r" b="b"/>
              <a:pathLst>
                <a:path w="7228" h="9104" extrusionOk="0">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667;p90">
              <a:extLst>
                <a:ext uri="{FF2B5EF4-FFF2-40B4-BE49-F238E27FC236}">
                  <a16:creationId xmlns:a16="http://schemas.microsoft.com/office/drawing/2014/main" id="{F6F9D3A3-C142-CA90-5CB3-B9F09C2672DD}"/>
                </a:ext>
              </a:extLst>
            </p:cNvPr>
            <p:cNvSpPr/>
            <p:nvPr/>
          </p:nvSpPr>
          <p:spPr>
            <a:xfrm>
              <a:off x="3541011" y="1677980"/>
              <a:ext cx="48919" cy="10630"/>
            </a:xfrm>
            <a:custGeom>
              <a:avLst/>
              <a:gdLst/>
              <a:ahLst/>
              <a:cxnLst/>
              <a:rect l="l" t="t" r="r" b="b"/>
              <a:pathLst>
                <a:path w="1537" h="334" extrusionOk="0">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668;p90">
              <a:extLst>
                <a:ext uri="{FF2B5EF4-FFF2-40B4-BE49-F238E27FC236}">
                  <a16:creationId xmlns:a16="http://schemas.microsoft.com/office/drawing/2014/main" id="{C84ED352-AF29-F7ED-2C28-9E7A32009E72}"/>
                </a:ext>
              </a:extLst>
            </p:cNvPr>
            <p:cNvSpPr/>
            <p:nvPr/>
          </p:nvSpPr>
          <p:spPr>
            <a:xfrm>
              <a:off x="3842259" y="1677980"/>
              <a:ext cx="48919" cy="10630"/>
            </a:xfrm>
            <a:custGeom>
              <a:avLst/>
              <a:gdLst/>
              <a:ahLst/>
              <a:cxnLst/>
              <a:rect l="l" t="t" r="r" b="b"/>
              <a:pathLst>
                <a:path w="1537" h="334" extrusionOk="0">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669;p90">
              <a:extLst>
                <a:ext uri="{FF2B5EF4-FFF2-40B4-BE49-F238E27FC236}">
                  <a16:creationId xmlns:a16="http://schemas.microsoft.com/office/drawing/2014/main" id="{2D06C797-9F49-EFFD-99A4-52E9E905D856}"/>
                </a:ext>
              </a:extLst>
            </p:cNvPr>
            <p:cNvSpPr/>
            <p:nvPr/>
          </p:nvSpPr>
          <p:spPr>
            <a:xfrm>
              <a:off x="3711161" y="1508594"/>
              <a:ext cx="10248" cy="48537"/>
            </a:xfrm>
            <a:custGeom>
              <a:avLst/>
              <a:gdLst/>
              <a:ahLst/>
              <a:cxnLst/>
              <a:rect l="l" t="t" r="r" b="b"/>
              <a:pathLst>
                <a:path w="322" h="1525" extrusionOk="0">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670;p90">
              <a:extLst>
                <a:ext uri="{FF2B5EF4-FFF2-40B4-BE49-F238E27FC236}">
                  <a16:creationId xmlns:a16="http://schemas.microsoft.com/office/drawing/2014/main" id="{205FA20B-F7DC-149F-F2E8-33067A574B6E}"/>
                </a:ext>
              </a:extLst>
            </p:cNvPr>
            <p:cNvSpPr/>
            <p:nvPr/>
          </p:nvSpPr>
          <p:spPr>
            <a:xfrm>
              <a:off x="3633470" y="1792018"/>
              <a:ext cx="22757" cy="29249"/>
            </a:xfrm>
            <a:custGeom>
              <a:avLst/>
              <a:gdLst/>
              <a:ahLst/>
              <a:cxnLst/>
              <a:rect l="l" t="t" r="r" b="b"/>
              <a:pathLst>
                <a:path w="715" h="919" extrusionOk="0">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671;p90">
              <a:extLst>
                <a:ext uri="{FF2B5EF4-FFF2-40B4-BE49-F238E27FC236}">
                  <a16:creationId xmlns:a16="http://schemas.microsoft.com/office/drawing/2014/main" id="{5FE1EB9B-DA67-2ED7-CFE2-E93FD32FEC08}"/>
                </a:ext>
              </a:extLst>
            </p:cNvPr>
            <p:cNvSpPr/>
            <p:nvPr/>
          </p:nvSpPr>
          <p:spPr>
            <a:xfrm>
              <a:off x="3775962" y="1545195"/>
              <a:ext cx="22757" cy="28995"/>
            </a:xfrm>
            <a:custGeom>
              <a:avLst/>
              <a:gdLst/>
              <a:ahLst/>
              <a:cxnLst/>
              <a:rect l="l" t="t" r="r" b="b"/>
              <a:pathLst>
                <a:path w="715" h="911" extrusionOk="0">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672;p90">
              <a:extLst>
                <a:ext uri="{FF2B5EF4-FFF2-40B4-BE49-F238E27FC236}">
                  <a16:creationId xmlns:a16="http://schemas.microsoft.com/office/drawing/2014/main" id="{DC5D70AD-93DF-9683-DAFF-B27D5C3970DE}"/>
                </a:ext>
              </a:extLst>
            </p:cNvPr>
            <p:cNvSpPr/>
            <p:nvPr/>
          </p:nvSpPr>
          <p:spPr>
            <a:xfrm>
              <a:off x="3577390" y="1601498"/>
              <a:ext cx="31095" cy="21197"/>
            </a:xfrm>
            <a:custGeom>
              <a:avLst/>
              <a:gdLst/>
              <a:ahLst/>
              <a:cxnLst/>
              <a:rect l="l" t="t" r="r" b="b"/>
              <a:pathLst>
                <a:path w="977" h="666" extrusionOk="0">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673;p90">
              <a:extLst>
                <a:ext uri="{FF2B5EF4-FFF2-40B4-BE49-F238E27FC236}">
                  <a16:creationId xmlns:a16="http://schemas.microsoft.com/office/drawing/2014/main" id="{8020C4C4-0A36-D13C-FB48-72B06F836906}"/>
                </a:ext>
              </a:extLst>
            </p:cNvPr>
            <p:cNvSpPr/>
            <p:nvPr/>
          </p:nvSpPr>
          <p:spPr>
            <a:xfrm>
              <a:off x="3823703" y="1743608"/>
              <a:ext cx="31095" cy="21197"/>
            </a:xfrm>
            <a:custGeom>
              <a:avLst/>
              <a:gdLst/>
              <a:ahLst/>
              <a:cxnLst/>
              <a:rect l="l" t="t" r="r" b="b"/>
              <a:pathLst>
                <a:path w="977" h="666" extrusionOk="0">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674;p90">
              <a:extLst>
                <a:ext uri="{FF2B5EF4-FFF2-40B4-BE49-F238E27FC236}">
                  <a16:creationId xmlns:a16="http://schemas.microsoft.com/office/drawing/2014/main" id="{30D5E157-DB44-3EB1-CC5D-1388ED227D0A}"/>
                </a:ext>
              </a:extLst>
            </p:cNvPr>
            <p:cNvSpPr/>
            <p:nvPr/>
          </p:nvSpPr>
          <p:spPr>
            <a:xfrm>
              <a:off x="3775962" y="1792018"/>
              <a:ext cx="22757" cy="29249"/>
            </a:xfrm>
            <a:custGeom>
              <a:avLst/>
              <a:gdLst/>
              <a:ahLst/>
              <a:cxnLst/>
              <a:rect l="l" t="t" r="r" b="b"/>
              <a:pathLst>
                <a:path w="715" h="919" extrusionOk="0">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675;p90">
              <a:extLst>
                <a:ext uri="{FF2B5EF4-FFF2-40B4-BE49-F238E27FC236}">
                  <a16:creationId xmlns:a16="http://schemas.microsoft.com/office/drawing/2014/main" id="{D734A7B7-7626-806D-E938-162ADCD70AB3}"/>
                </a:ext>
              </a:extLst>
            </p:cNvPr>
            <p:cNvSpPr/>
            <p:nvPr/>
          </p:nvSpPr>
          <p:spPr>
            <a:xfrm>
              <a:off x="3633470" y="1545195"/>
              <a:ext cx="22757" cy="28995"/>
            </a:xfrm>
            <a:custGeom>
              <a:avLst/>
              <a:gdLst/>
              <a:ahLst/>
              <a:cxnLst/>
              <a:rect l="l" t="t" r="r" b="b"/>
              <a:pathLst>
                <a:path w="715" h="911" extrusionOk="0">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676;p90">
              <a:extLst>
                <a:ext uri="{FF2B5EF4-FFF2-40B4-BE49-F238E27FC236}">
                  <a16:creationId xmlns:a16="http://schemas.microsoft.com/office/drawing/2014/main" id="{C8E171CB-AB8E-3525-4299-486007564048}"/>
                </a:ext>
              </a:extLst>
            </p:cNvPr>
            <p:cNvSpPr/>
            <p:nvPr/>
          </p:nvSpPr>
          <p:spPr>
            <a:xfrm>
              <a:off x="3823703" y="1601498"/>
              <a:ext cx="31095" cy="21197"/>
            </a:xfrm>
            <a:custGeom>
              <a:avLst/>
              <a:gdLst/>
              <a:ahLst/>
              <a:cxnLst/>
              <a:rect l="l" t="t" r="r" b="b"/>
              <a:pathLst>
                <a:path w="977" h="666" extrusionOk="0">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677;p90">
              <a:extLst>
                <a:ext uri="{FF2B5EF4-FFF2-40B4-BE49-F238E27FC236}">
                  <a16:creationId xmlns:a16="http://schemas.microsoft.com/office/drawing/2014/main" id="{3A933F0B-2E65-01E2-3E8C-70C87E04F367}"/>
                </a:ext>
              </a:extLst>
            </p:cNvPr>
            <p:cNvSpPr/>
            <p:nvPr/>
          </p:nvSpPr>
          <p:spPr>
            <a:xfrm>
              <a:off x="3577390" y="1743608"/>
              <a:ext cx="31095" cy="21197"/>
            </a:xfrm>
            <a:custGeom>
              <a:avLst/>
              <a:gdLst/>
              <a:ahLst/>
              <a:cxnLst/>
              <a:rect l="l" t="t" r="r" b="b"/>
              <a:pathLst>
                <a:path w="977" h="666" extrusionOk="0">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678;p90">
              <a:extLst>
                <a:ext uri="{FF2B5EF4-FFF2-40B4-BE49-F238E27FC236}">
                  <a16:creationId xmlns:a16="http://schemas.microsoft.com/office/drawing/2014/main" id="{8616BACB-197F-C7C5-AE4B-138B6C6CF2F6}"/>
                </a:ext>
              </a:extLst>
            </p:cNvPr>
            <p:cNvSpPr/>
            <p:nvPr/>
          </p:nvSpPr>
          <p:spPr>
            <a:xfrm>
              <a:off x="3732358" y="1593032"/>
              <a:ext cx="71294" cy="62255"/>
            </a:xfrm>
            <a:custGeom>
              <a:avLst/>
              <a:gdLst/>
              <a:ahLst/>
              <a:cxnLst/>
              <a:rect l="l" t="t" r="r" b="b"/>
              <a:pathLst>
                <a:path w="2240" h="1956" extrusionOk="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2422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rot="8298673">
            <a:off x="3499764" y="2106400"/>
            <a:ext cx="1392664" cy="743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4">
            <a:extLst>
              <a:ext uri="{FF2B5EF4-FFF2-40B4-BE49-F238E27FC236}">
                <a16:creationId xmlns:a16="http://schemas.microsoft.com/office/drawing/2014/main" id="{8965E45A-0514-62F8-3539-9A8A8759D03B}"/>
              </a:ext>
            </a:extLst>
          </p:cNvPr>
          <p:cNvSpPr>
            <a:spLocks noGrp="1"/>
          </p:cNvSpPr>
          <p:nvPr>
            <p:ph type="title"/>
          </p:nvPr>
        </p:nvSpPr>
        <p:spPr>
          <a:xfrm>
            <a:off x="594000" y="754265"/>
            <a:ext cx="4074889" cy="1702817"/>
          </a:xfrm>
        </p:spPr>
        <p:txBody>
          <a:bodyPr vert="horz" lIns="68580" tIns="34290" rIns="68580" bIns="0" rtlCol="0" anchor="ctr">
            <a:normAutofit fontScale="90000"/>
          </a:bodyPr>
          <a:lstStyle/>
          <a:p>
            <a:pPr algn="ctr"/>
            <a:r>
              <a:rPr lang="en-US" sz="3600" dirty="0"/>
              <a:t/>
            </a:r>
            <a:br>
              <a:rPr lang="en-US" sz="3600" dirty="0"/>
            </a:br>
            <a:r>
              <a:rPr lang="es-ES_tradnl" dirty="0">
                <a:solidFill>
                  <a:srgbClr val="C00000"/>
                </a:solidFill>
                <a:latin typeface="Copperplate Gothic Bold" panose="020E0705020206020404" pitchFamily="34" charset="0"/>
              </a:rPr>
              <a:t>esquema de faltas</a:t>
            </a:r>
            <a:r>
              <a:rPr lang="es-ES_tradnl" sz="3600" b="1" dirty="0">
                <a:solidFill>
                  <a:schemeClr val="bg1"/>
                </a:solidFill>
                <a:latin typeface="Copperplate Gothic Bold" panose="020E0705020206020404" pitchFamily="34" charset="0"/>
                <a:cs typeface="Gisha" panose="020B0502040204020203" pitchFamily="34" charset="-79"/>
              </a:rPr>
              <a:t/>
            </a:r>
            <a:br>
              <a:rPr lang="es-ES_tradnl" sz="3600" b="1" dirty="0">
                <a:solidFill>
                  <a:schemeClr val="bg1"/>
                </a:solidFill>
                <a:latin typeface="Copperplate Gothic Bold" panose="020E0705020206020404" pitchFamily="34" charset="0"/>
                <a:cs typeface="Gisha" panose="020B0502040204020203" pitchFamily="34" charset="-79"/>
              </a:rPr>
            </a:br>
            <a:r>
              <a:rPr lang="en-US" sz="3600" dirty="0">
                <a:solidFill>
                  <a:schemeClr val="bg1"/>
                </a:solidFill>
                <a:latin typeface="Copperplate Gothic Bold" panose="020E0705020206020404" pitchFamily="34" charset="0"/>
              </a:rPr>
              <a:t/>
            </a:r>
            <a:br>
              <a:rPr lang="en-US" sz="3600" dirty="0">
                <a:solidFill>
                  <a:schemeClr val="bg1"/>
                </a:solidFill>
                <a:latin typeface="Copperplate Gothic Bold" panose="020E0705020206020404" pitchFamily="34" charset="0"/>
              </a:rPr>
            </a:br>
            <a:endParaRPr lang="en-US" sz="3600" dirty="0">
              <a:solidFill>
                <a:schemeClr val="bg1"/>
              </a:solidFill>
              <a:latin typeface="Copperplate Gothic Bold" panose="020E0705020206020404" pitchFamily="34" charset="0"/>
            </a:endParaRPr>
          </a:p>
        </p:txBody>
      </p:sp>
      <p:graphicFrame>
        <p:nvGraphicFramePr>
          <p:cNvPr id="10" name="Diagrama 9">
            <a:extLst>
              <a:ext uri="{FF2B5EF4-FFF2-40B4-BE49-F238E27FC236}">
                <a16:creationId xmlns:a16="http://schemas.microsoft.com/office/drawing/2014/main" id="{D2935E33-0B9D-7AFD-1F6C-A081DDD177B7}"/>
              </a:ext>
            </a:extLst>
          </p:cNvPr>
          <p:cNvGraphicFramePr/>
          <p:nvPr>
            <p:extLst>
              <p:ext uri="{D42A27DB-BD31-4B8C-83A1-F6EECF244321}">
                <p14:modId xmlns:p14="http://schemas.microsoft.com/office/powerpoint/2010/main" val="1633741025"/>
              </p:ext>
            </p:extLst>
          </p:nvPr>
        </p:nvGraphicFramePr>
        <p:xfrm>
          <a:off x="-496069" y="2477927"/>
          <a:ext cx="6255026" cy="384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Gráfico 13">
            <a:extLst>
              <a:ext uri="{FF2B5EF4-FFF2-40B4-BE49-F238E27FC236}">
                <a16:creationId xmlns:a16="http://schemas.microsoft.com/office/drawing/2014/main" id="{4A32B59F-B2E8-6415-C66E-4F37412DFD2D}"/>
              </a:ext>
            </a:extLst>
          </p:cNvPr>
          <p:cNvGraphicFramePr/>
          <p:nvPr>
            <p:extLst>
              <p:ext uri="{D42A27DB-BD31-4B8C-83A1-F6EECF244321}">
                <p14:modId xmlns:p14="http://schemas.microsoft.com/office/powerpoint/2010/main" val="3251685725"/>
              </p:ext>
            </p:extLst>
          </p:nvPr>
        </p:nvGraphicFramePr>
        <p:xfrm>
          <a:off x="4963192" y="1066186"/>
          <a:ext cx="6990096" cy="43046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80232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7E417-F100-ADD5-39C5-197B3D0E3CE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E4C1803-3325-D909-2100-EBBB77381282}"/>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EB75C107-0FC3-D9F1-EFD5-D0FCEE132BF6}"/>
              </a:ext>
            </a:extLst>
          </p:cNvPr>
          <p:cNvPicPr>
            <a:picLocks noChangeAspect="1"/>
          </p:cNvPicPr>
          <p:nvPr/>
        </p:nvPicPr>
        <p:blipFill rotWithShape="1">
          <a:blip r:embed="rId2"/>
          <a:srcRect l="34846" t="24194" r="1000" b="9979"/>
          <a:stretch/>
        </p:blipFill>
        <p:spPr>
          <a:xfrm>
            <a:off x="703384" y="161778"/>
            <a:ext cx="11327049" cy="6534443"/>
          </a:xfrm>
          <a:prstGeom prst="rect">
            <a:avLst/>
          </a:prstGeom>
        </p:spPr>
      </p:pic>
    </p:spTree>
    <p:extLst>
      <p:ext uri="{BB962C8B-B14F-4D97-AF65-F5344CB8AC3E}">
        <p14:creationId xmlns:p14="http://schemas.microsoft.com/office/powerpoint/2010/main" val="339935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2CA19-DA42-B187-C758-A481FCCDFEA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F96965E-EA9F-77EC-2F4C-DC55B14D6286}"/>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CA517F3C-D2D0-7198-2097-680A00C524E6}"/>
              </a:ext>
            </a:extLst>
          </p:cNvPr>
          <p:cNvPicPr>
            <a:picLocks noChangeAspect="1"/>
          </p:cNvPicPr>
          <p:nvPr/>
        </p:nvPicPr>
        <p:blipFill rotWithShape="1">
          <a:blip r:embed="rId2"/>
          <a:srcRect l="34962" t="23576" r="1115" b="9981"/>
          <a:stretch/>
        </p:blipFill>
        <p:spPr>
          <a:xfrm>
            <a:off x="304504" y="0"/>
            <a:ext cx="11735391" cy="6858000"/>
          </a:xfrm>
          <a:prstGeom prst="rect">
            <a:avLst/>
          </a:prstGeom>
        </p:spPr>
      </p:pic>
    </p:spTree>
    <p:extLst>
      <p:ext uri="{BB962C8B-B14F-4D97-AF65-F5344CB8AC3E}">
        <p14:creationId xmlns:p14="http://schemas.microsoft.com/office/powerpoint/2010/main" val="1565970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6000750" y="1539087"/>
            <a:ext cx="6191250" cy="3170099"/>
          </a:xfrm>
          <a:prstGeom prst="rect">
            <a:avLst/>
          </a:prstGeom>
          <a:noFill/>
        </p:spPr>
        <p:txBody>
          <a:bodyPr wrap="square" rtlCol="0">
            <a:spAutoFit/>
          </a:bodyPr>
          <a:lstStyle/>
          <a:p>
            <a:pPr algn="ctr"/>
            <a:r>
              <a:rPr lang="es-MX" sz="4000" b="1" dirty="0">
                <a:solidFill>
                  <a:srgbClr val="535C60"/>
                </a:solidFill>
                <a:latin typeface="Arial" panose="020B0604020202020204" pitchFamily="34" charset="0"/>
                <a:cs typeface="Arial" panose="020B0604020202020204" pitchFamily="34" charset="0"/>
              </a:rPr>
              <a:t>Diagnóstico quinquenal</a:t>
            </a: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a:p>
            <a:pPr algn="ctr"/>
            <a:endParaRPr lang="es-MX" sz="4000" b="1" dirty="0">
              <a:solidFill>
                <a:srgbClr val="535C60"/>
              </a:solidFill>
              <a:latin typeface="Arial" panose="020B0604020202020204" pitchFamily="34" charset="0"/>
              <a:cs typeface="Arial" panose="020B0604020202020204" pitchFamily="34" charset="0"/>
            </a:endParaRPr>
          </a:p>
        </p:txBody>
      </p:sp>
      <p:grpSp>
        <p:nvGrpSpPr>
          <p:cNvPr id="72" name="Grupo 71"/>
          <p:cNvGrpSpPr/>
          <p:nvPr/>
        </p:nvGrpSpPr>
        <p:grpSpPr>
          <a:xfrm>
            <a:off x="267670" y="5505450"/>
            <a:ext cx="1185512" cy="1189040"/>
            <a:chOff x="10783270" y="5505450"/>
            <a:chExt cx="1185512" cy="1189040"/>
          </a:xfrm>
        </p:grpSpPr>
        <p:sp>
          <p:nvSpPr>
            <p:cNvPr id="13"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5"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73" name="Google Shape;10843;p90"/>
          <p:cNvSpPr/>
          <p:nvPr/>
        </p:nvSpPr>
        <p:spPr>
          <a:xfrm>
            <a:off x="8458200" y="3124136"/>
            <a:ext cx="1276350" cy="1165630"/>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rgbClr val="C8C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35C60"/>
              </a:solidFill>
            </a:endParaRPr>
          </a:p>
        </p:txBody>
      </p:sp>
    </p:spTree>
    <p:extLst>
      <p:ext uri="{BB962C8B-B14F-4D97-AF65-F5344CB8AC3E}">
        <p14:creationId xmlns:p14="http://schemas.microsoft.com/office/powerpoint/2010/main" val="100079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54228" y="1286189"/>
            <a:ext cx="7717133" cy="4508592"/>
          </a:xfrm>
          <a:prstGeom prst="rect">
            <a:avLst/>
          </a:prstGeom>
          <a:noFill/>
          <a:ln w="69850">
            <a:solidFill>
              <a:srgbClr val="D5D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63645" y="2998712"/>
            <a:ext cx="3809837" cy="1446550"/>
          </a:xfrm>
          <a:prstGeom prst="rect">
            <a:avLst/>
          </a:prstGeom>
          <a:noFill/>
        </p:spPr>
        <p:txBody>
          <a:bodyPr wrap="square" rtlCol="0">
            <a:spAutoFit/>
          </a:bodyPr>
          <a:lstStyle/>
          <a:p>
            <a:pPr algn="ctr"/>
            <a:r>
              <a:rPr lang="es-ES_tradnl" sz="4400" b="1" dirty="0">
                <a:solidFill>
                  <a:srgbClr val="949D61"/>
                </a:solidFill>
                <a:latin typeface="Bebas Neue" panose="020B0606020202050201" pitchFamily="34" charset="0"/>
                <a:cs typeface="Gisha" panose="020B0502040204020203" pitchFamily="34" charset="-79"/>
              </a:rPr>
              <a:t>AUTORIDADES RESOLUTORAS</a:t>
            </a:r>
          </a:p>
        </p:txBody>
      </p:sp>
      <p:sp>
        <p:nvSpPr>
          <p:cNvPr id="8" name="Google Shape;10516;p89"/>
          <p:cNvSpPr/>
          <p:nvPr/>
        </p:nvSpPr>
        <p:spPr>
          <a:xfrm>
            <a:off x="1350355" y="1708220"/>
            <a:ext cx="1160641" cy="9513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9" name="Rectángulo 68"/>
          <p:cNvSpPr/>
          <p:nvPr/>
        </p:nvSpPr>
        <p:spPr>
          <a:xfrm>
            <a:off x="-180036" y="0"/>
            <a:ext cx="12372035" cy="146781"/>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3" name="Imagen 2" descr="Interfaz de usuario gráfica, Texto, Aplicación&#10;&#10;Descripción generada automáticamente">
            <a:extLst>
              <a:ext uri="{FF2B5EF4-FFF2-40B4-BE49-F238E27FC236}">
                <a16:creationId xmlns:a16="http://schemas.microsoft.com/office/drawing/2014/main" id="{2A5EC025-8C3D-4EEB-2048-5052359090AC}"/>
              </a:ext>
            </a:extLst>
          </p:cNvPr>
          <p:cNvPicPr>
            <a:picLocks noChangeAspect="1"/>
          </p:cNvPicPr>
          <p:nvPr/>
        </p:nvPicPr>
        <p:blipFill>
          <a:blip r:embed="rId2">
            <a:duotone>
              <a:prstClr val="black"/>
              <a:schemeClr val="accent4">
                <a:tint val="45000"/>
                <a:satMod val="400000"/>
              </a:schemeClr>
            </a:duotone>
          </a:blip>
          <a:stretch>
            <a:fillRect/>
          </a:stretch>
        </p:blipFill>
        <p:spPr>
          <a:xfrm>
            <a:off x="5405298" y="1599713"/>
            <a:ext cx="4960442" cy="3881544"/>
          </a:xfrm>
          <a:prstGeom prst="rect">
            <a:avLst/>
          </a:prstGeom>
        </p:spPr>
      </p:pic>
    </p:spTree>
    <p:extLst>
      <p:ext uri="{BB962C8B-B14F-4D97-AF65-F5344CB8AC3E}">
        <p14:creationId xmlns:p14="http://schemas.microsoft.com/office/powerpoint/2010/main" val="4211566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1524000" y="251791"/>
            <a:ext cx="9024730" cy="6606209"/>
          </a:xfrm>
        </p:spPr>
        <p:txBody>
          <a:bodyPr>
            <a:normAutofit/>
          </a:bodyPr>
          <a:lstStyle/>
          <a:p>
            <a:pPr marL="0" indent="0" algn="just">
              <a:buNone/>
            </a:pPr>
            <a:r>
              <a:rPr lang="es-MX" dirty="0">
                <a:latin typeface="Baskerville Old Face" panose="02020602080505020303" pitchFamily="18" charset="0"/>
              </a:rPr>
              <a:t>Estos resultados corresponden al periodo comprendido entre el </a:t>
            </a:r>
            <a:r>
              <a:rPr lang="es-MX" b="1" dirty="0">
                <a:latin typeface="Baskerville Old Face" panose="02020602080505020303" pitchFamily="18" charset="0"/>
              </a:rPr>
              <a:t>4 de agosto de 2017 y el 4 de agosto de 2022</a:t>
            </a:r>
            <a:r>
              <a:rPr lang="es-MX" dirty="0">
                <a:latin typeface="Baskerville Old Face" panose="02020602080505020303" pitchFamily="18" charset="0"/>
              </a:rPr>
              <a:t>.</a:t>
            </a:r>
          </a:p>
          <a:p>
            <a:pPr marL="0" indent="0" algn="just">
              <a:buNone/>
            </a:pPr>
            <a:endParaRPr lang="es-MX" dirty="0">
              <a:latin typeface="Baskerville Old Face" panose="02020602080505020303" pitchFamily="18" charset="0"/>
            </a:endParaRPr>
          </a:p>
          <a:p>
            <a:pPr marL="0" indent="0" algn="just">
              <a:buNone/>
            </a:pPr>
            <a:r>
              <a:rPr lang="es-MX" dirty="0">
                <a:latin typeface="Baskerville Old Face" panose="02020602080505020303" pitchFamily="18" charset="0"/>
              </a:rPr>
              <a:t>Por lo que hace a las </a:t>
            </a:r>
            <a:r>
              <a:rPr lang="es-MX" b="1" dirty="0">
                <a:latin typeface="Baskerville Old Face" panose="02020602080505020303" pitchFamily="18" charset="0"/>
              </a:rPr>
              <a:t>FALTAS GRAVES</a:t>
            </a:r>
            <a:r>
              <a:rPr lang="es-MX" dirty="0">
                <a:latin typeface="Baskerville Old Face" panose="02020602080505020303" pitchFamily="18" charset="0"/>
              </a:rPr>
              <a:t>, la Sala Especializada recibió un total de </a:t>
            </a:r>
            <a:r>
              <a:rPr lang="es-MX" b="1" dirty="0">
                <a:latin typeface="Baskerville Old Face" panose="02020602080505020303" pitchFamily="18" charset="0"/>
              </a:rPr>
              <a:t>319</a:t>
            </a:r>
            <a:r>
              <a:rPr lang="es-MX" dirty="0">
                <a:latin typeface="Baskerville Old Face" panose="02020602080505020303" pitchFamily="18" charset="0"/>
              </a:rPr>
              <a:t> asuntos relacionados con la comisión de este tipo de faltas. </a:t>
            </a:r>
          </a:p>
          <a:p>
            <a:pPr marL="0" indent="0" algn="just">
              <a:buNone/>
            </a:pPr>
            <a:endParaRPr lang="es-MX" dirty="0">
              <a:latin typeface="Baskerville Old Face" panose="02020602080505020303" pitchFamily="18" charset="0"/>
            </a:endParaRPr>
          </a:p>
          <a:p>
            <a:pPr marL="0" indent="0" algn="just">
              <a:buNone/>
            </a:pPr>
            <a:r>
              <a:rPr lang="es-MX" dirty="0">
                <a:latin typeface="Baskerville Old Face" panose="02020602080505020303" pitchFamily="18" charset="0"/>
              </a:rPr>
              <a:t>De ellos, </a:t>
            </a:r>
            <a:r>
              <a:rPr lang="es-MX" b="1" dirty="0">
                <a:latin typeface="Baskerville Old Face" panose="02020602080505020303" pitchFamily="18" charset="0"/>
              </a:rPr>
              <a:t>88</a:t>
            </a:r>
            <a:r>
              <a:rPr lang="es-MX" dirty="0">
                <a:latin typeface="Baskerville Old Face" panose="02020602080505020303" pitchFamily="18" charset="0"/>
              </a:rPr>
              <a:t> casos fueron devueltos por las siguientes causas:</a:t>
            </a: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p:txBody>
      </p:sp>
      <p:pic>
        <p:nvPicPr>
          <p:cNvPr id="4" name="Imagen 3">
            <a:extLst>
              <a:ext uri="{FF2B5EF4-FFF2-40B4-BE49-F238E27FC236}">
                <a16:creationId xmlns:a16="http://schemas.microsoft.com/office/drawing/2014/main" id="{566888B5-1001-D4AD-5A59-7F4845AC1250}"/>
              </a:ext>
            </a:extLst>
          </p:cNvPr>
          <p:cNvPicPr>
            <a:picLocks noChangeAspect="1"/>
          </p:cNvPicPr>
          <p:nvPr/>
        </p:nvPicPr>
        <p:blipFill rotWithShape="1">
          <a:blip r:embed="rId2"/>
          <a:srcRect l="35806" t="37198" r="36855" b="47956"/>
          <a:stretch/>
        </p:blipFill>
        <p:spPr>
          <a:xfrm>
            <a:off x="2872302" y="4674170"/>
            <a:ext cx="6328125" cy="1932039"/>
          </a:xfrm>
          <a:prstGeom prst="rect">
            <a:avLst/>
          </a:prstGeom>
        </p:spPr>
      </p:pic>
    </p:spTree>
    <p:extLst>
      <p:ext uri="{BB962C8B-B14F-4D97-AF65-F5344CB8AC3E}">
        <p14:creationId xmlns:p14="http://schemas.microsoft.com/office/powerpoint/2010/main" val="883158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148686" y="2094841"/>
            <a:ext cx="9051234" cy="4520873"/>
          </a:xfrm>
        </p:spPr>
        <p:txBody>
          <a:bodyPr>
            <a:normAutofit/>
          </a:bodyPr>
          <a:lstStyle/>
          <a:p>
            <a:pPr marL="0" indent="0" algn="just">
              <a:buNone/>
            </a:pPr>
            <a:endParaRPr lang="es-MX" dirty="0"/>
          </a:p>
          <a:p>
            <a:pPr marL="0" indent="0" algn="just">
              <a:buNone/>
            </a:pPr>
            <a:endParaRPr lang="es-MX" dirty="0"/>
          </a:p>
          <a:p>
            <a:pPr marL="0" indent="0" algn="just">
              <a:buNone/>
            </a:pPr>
            <a:endParaRPr lang="es-MX" dirty="0"/>
          </a:p>
          <a:p>
            <a:pPr marL="0" indent="0" algn="just">
              <a:buNone/>
            </a:pPr>
            <a:r>
              <a:rPr lang="es-MX" dirty="0">
                <a:latin typeface="Baskerville Old Face" panose="02020602080505020303" pitchFamily="18" charset="0"/>
              </a:rPr>
              <a:t>En cuanto a los motivos más recurrentes por los cuales se emiten </a:t>
            </a:r>
            <a:r>
              <a:rPr lang="es-MX" b="1" dirty="0">
                <a:latin typeface="Baskerville Old Face" panose="02020602080505020303" pitchFamily="18" charset="0"/>
              </a:rPr>
              <a:t>sentencias no condenatorias</a:t>
            </a:r>
            <a:r>
              <a:rPr lang="es-MX" dirty="0">
                <a:latin typeface="Baskerville Old Face" panose="02020602080505020303" pitchFamily="18" charset="0"/>
              </a:rPr>
              <a:t>, se encontraron:</a:t>
            </a:r>
          </a:p>
          <a:p>
            <a:pPr marL="0" indent="0" algn="just">
              <a:buNone/>
            </a:pPr>
            <a:endParaRPr lang="es-MX" dirty="0"/>
          </a:p>
        </p:txBody>
      </p:sp>
      <p:pic>
        <p:nvPicPr>
          <p:cNvPr id="5" name="Imagen 4">
            <a:extLst>
              <a:ext uri="{FF2B5EF4-FFF2-40B4-BE49-F238E27FC236}">
                <a16:creationId xmlns:a16="http://schemas.microsoft.com/office/drawing/2014/main" id="{0E195F14-3F02-79D7-013D-8351FFA1CB76}"/>
              </a:ext>
            </a:extLst>
          </p:cNvPr>
          <p:cNvPicPr>
            <a:picLocks noChangeAspect="1"/>
          </p:cNvPicPr>
          <p:nvPr/>
        </p:nvPicPr>
        <p:blipFill rotWithShape="1">
          <a:blip r:embed="rId2"/>
          <a:srcRect l="27580" t="19125" r="28871" b="47741"/>
          <a:stretch/>
        </p:blipFill>
        <p:spPr>
          <a:xfrm>
            <a:off x="5549846" y="4341610"/>
            <a:ext cx="6493468" cy="2545835"/>
          </a:xfrm>
          <a:prstGeom prst="rect">
            <a:avLst/>
          </a:prstGeom>
        </p:spPr>
      </p:pic>
      <p:pic>
        <p:nvPicPr>
          <p:cNvPr id="7" name="Imagen 6">
            <a:extLst>
              <a:ext uri="{FF2B5EF4-FFF2-40B4-BE49-F238E27FC236}">
                <a16:creationId xmlns:a16="http://schemas.microsoft.com/office/drawing/2014/main" id="{E50B2A03-859E-C233-9141-A16BBC1BAEDC}"/>
              </a:ext>
            </a:extLst>
          </p:cNvPr>
          <p:cNvPicPr>
            <a:picLocks noChangeAspect="1"/>
          </p:cNvPicPr>
          <p:nvPr/>
        </p:nvPicPr>
        <p:blipFill rotWithShape="1">
          <a:blip r:embed="rId3"/>
          <a:srcRect l="50182" t="50000" r="28730" b="37413"/>
          <a:stretch/>
        </p:blipFill>
        <p:spPr>
          <a:xfrm>
            <a:off x="894139" y="1767098"/>
            <a:ext cx="5573924" cy="1870457"/>
          </a:xfrm>
          <a:prstGeom prst="rect">
            <a:avLst/>
          </a:prstGeom>
        </p:spPr>
      </p:pic>
      <p:sp>
        <p:nvSpPr>
          <p:cNvPr id="8" name="CuadroTexto 7">
            <a:extLst>
              <a:ext uri="{FF2B5EF4-FFF2-40B4-BE49-F238E27FC236}">
                <a16:creationId xmlns:a16="http://schemas.microsoft.com/office/drawing/2014/main" id="{591C0DD3-BB60-EB93-D073-A9C71654F9EC}"/>
              </a:ext>
            </a:extLst>
          </p:cNvPr>
          <p:cNvSpPr txBox="1"/>
          <p:nvPr/>
        </p:nvSpPr>
        <p:spPr>
          <a:xfrm>
            <a:off x="6842664" y="862273"/>
            <a:ext cx="5101686" cy="2246769"/>
          </a:xfrm>
          <a:prstGeom prst="rect">
            <a:avLst/>
          </a:prstGeom>
          <a:noFill/>
        </p:spPr>
        <p:txBody>
          <a:bodyPr wrap="square" rtlCol="0">
            <a:spAutoFit/>
          </a:bodyPr>
          <a:lstStyle/>
          <a:p>
            <a:pPr algn="just"/>
            <a:r>
              <a:rPr lang="es-MX" sz="2000" dirty="0">
                <a:latin typeface="Baskerville Old Face" panose="02020602080505020303" pitchFamily="18" charset="0"/>
              </a:rPr>
              <a:t>De dichas sentencias, </a:t>
            </a:r>
            <a:r>
              <a:rPr lang="es-MX" sz="2000" b="1" dirty="0">
                <a:latin typeface="Baskerville Old Face" panose="02020602080505020303" pitchFamily="18" charset="0"/>
              </a:rPr>
              <a:t>53 fueron condenatorias</a:t>
            </a:r>
            <a:r>
              <a:rPr lang="es-MX" sz="2000" dirty="0">
                <a:latin typeface="Baskerville Old Face" panose="02020602080505020303" pitchFamily="18" charset="0"/>
              </a:rPr>
              <a:t>, lo que se traduce en el </a:t>
            </a:r>
            <a:r>
              <a:rPr lang="es-MX" sz="2000" b="1" dirty="0">
                <a:latin typeface="Baskerville Old Face" panose="02020602080505020303" pitchFamily="18" charset="0"/>
              </a:rPr>
              <a:t>32.51 por ciento</a:t>
            </a:r>
            <a:r>
              <a:rPr lang="es-MX" sz="2000" dirty="0">
                <a:latin typeface="Baskerville Old Face" panose="02020602080505020303" pitchFamily="18" charset="0"/>
              </a:rPr>
              <a:t> de los casos. </a:t>
            </a:r>
          </a:p>
          <a:p>
            <a:pPr algn="just"/>
            <a:r>
              <a:rPr lang="es-MX" sz="2000" dirty="0">
                <a:latin typeface="Baskerville Old Face" panose="02020602080505020303" pitchFamily="18" charset="0"/>
              </a:rPr>
              <a:t>Por otro lado, se cuenta con </a:t>
            </a:r>
            <a:r>
              <a:rPr lang="es-MX" sz="2000" b="1" dirty="0">
                <a:latin typeface="Baskerville Old Face" panose="02020602080505020303" pitchFamily="18" charset="0"/>
              </a:rPr>
              <a:t>110</a:t>
            </a:r>
            <a:r>
              <a:rPr lang="es-MX" sz="2000" dirty="0">
                <a:latin typeface="Baskerville Old Face" panose="02020602080505020303" pitchFamily="18" charset="0"/>
              </a:rPr>
              <a:t> asuntos en los que se ha determinado </a:t>
            </a:r>
            <a:r>
              <a:rPr lang="es-MX" sz="2000" b="1" dirty="0">
                <a:latin typeface="Baskerville Old Face" panose="02020602080505020303" pitchFamily="18" charset="0"/>
              </a:rPr>
              <a:t>no sancionar</a:t>
            </a:r>
            <a:r>
              <a:rPr lang="es-MX" sz="2000" dirty="0">
                <a:latin typeface="Baskerville Old Face" panose="02020602080505020303" pitchFamily="18" charset="0"/>
              </a:rPr>
              <a:t>, lo que equivale al </a:t>
            </a:r>
            <a:r>
              <a:rPr lang="es-MX" sz="2000" b="1" dirty="0">
                <a:latin typeface="Baskerville Old Face" panose="02020602080505020303" pitchFamily="18" charset="0"/>
              </a:rPr>
              <a:t>67.49 por ciento </a:t>
            </a:r>
            <a:r>
              <a:rPr lang="es-MX" sz="2000" dirty="0">
                <a:latin typeface="Baskerville Old Face" panose="02020602080505020303" pitchFamily="18" charset="0"/>
              </a:rPr>
              <a:t>de los asuntos que culminaron en sentencia. </a:t>
            </a:r>
          </a:p>
        </p:txBody>
      </p:sp>
      <p:sp>
        <p:nvSpPr>
          <p:cNvPr id="4" name="CuadroTexto 3">
            <a:extLst>
              <a:ext uri="{FF2B5EF4-FFF2-40B4-BE49-F238E27FC236}">
                <a16:creationId xmlns:a16="http://schemas.microsoft.com/office/drawing/2014/main" id="{91E47089-3013-A67A-B3BB-CE9D4A3CC170}"/>
              </a:ext>
            </a:extLst>
          </p:cNvPr>
          <p:cNvSpPr txBox="1"/>
          <p:nvPr/>
        </p:nvSpPr>
        <p:spPr>
          <a:xfrm>
            <a:off x="247650" y="80510"/>
            <a:ext cx="5861504" cy="1755224"/>
          </a:xfrm>
          <a:prstGeom prst="rect">
            <a:avLst/>
          </a:prstGeom>
          <a:noFill/>
        </p:spPr>
        <p:txBody>
          <a:bodyPr wrap="square">
            <a:spAutoFit/>
          </a:bodyPr>
          <a:lstStyle/>
          <a:p>
            <a:pPr algn="just" defTabSz="685800">
              <a:lnSpc>
                <a:spcPct val="90000"/>
              </a:lnSpc>
              <a:spcBef>
                <a:spcPts val="750"/>
              </a:spcBef>
              <a:defRPr/>
            </a:pPr>
            <a:r>
              <a:rPr lang="es-MX" sz="2400" dirty="0">
                <a:solidFill>
                  <a:prstClr val="black"/>
                </a:solidFill>
                <a:latin typeface="Baskerville Old Face" panose="02020602080505020303" pitchFamily="18" charset="0"/>
              </a:rPr>
              <a:t>Al cierre del diagnóstico, se reportaron </a:t>
            </a:r>
            <a:r>
              <a:rPr lang="es-MX" sz="2400" b="1" dirty="0">
                <a:solidFill>
                  <a:prstClr val="black"/>
                </a:solidFill>
                <a:latin typeface="Baskerville Old Face" panose="02020602080505020303" pitchFamily="18" charset="0"/>
              </a:rPr>
              <a:t>163 sentencias </a:t>
            </a:r>
            <a:r>
              <a:rPr lang="es-MX" sz="2400" dirty="0">
                <a:solidFill>
                  <a:prstClr val="black"/>
                </a:solidFill>
                <a:latin typeface="Baskerville Old Face" panose="02020602080505020303" pitchFamily="18" charset="0"/>
              </a:rPr>
              <a:t>emitidas por comisión de faltas graves; lo cual representa el </a:t>
            </a:r>
            <a:r>
              <a:rPr lang="es-MX" sz="2400" b="1" dirty="0">
                <a:solidFill>
                  <a:prstClr val="black"/>
                </a:solidFill>
                <a:latin typeface="Baskerville Old Face" panose="02020602080505020303" pitchFamily="18" charset="0"/>
              </a:rPr>
              <a:t>51.09 por ciento </a:t>
            </a:r>
            <a:r>
              <a:rPr lang="es-MX" sz="2400" dirty="0">
                <a:solidFill>
                  <a:prstClr val="black"/>
                </a:solidFill>
                <a:latin typeface="Baskerville Old Face" panose="02020602080505020303" pitchFamily="18" charset="0"/>
              </a:rPr>
              <a:t>del total de los casos que en ese tema se recibieron en la Sala. </a:t>
            </a:r>
          </a:p>
        </p:txBody>
      </p:sp>
    </p:spTree>
    <p:extLst>
      <p:ext uri="{BB962C8B-B14F-4D97-AF65-F5344CB8AC3E}">
        <p14:creationId xmlns:p14="http://schemas.microsoft.com/office/powerpoint/2010/main" val="3641408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273023" y="3949648"/>
            <a:ext cx="3891093" cy="1875842"/>
          </a:xfrm>
        </p:spPr>
        <p:txBody>
          <a:bodyPr>
            <a:normAutofit fontScale="92500" lnSpcReduction="10000"/>
          </a:bodyPr>
          <a:lstStyle/>
          <a:p>
            <a:pPr marL="0" indent="0" algn="just">
              <a:buNone/>
            </a:pPr>
            <a:endParaRPr lang="es-MX" dirty="0"/>
          </a:p>
          <a:p>
            <a:pPr marL="0" indent="0" algn="just">
              <a:buNone/>
            </a:pPr>
            <a:r>
              <a:rPr lang="es-MX" dirty="0">
                <a:latin typeface="Baskerville Old Face" panose="02020602080505020303" pitchFamily="18" charset="0"/>
              </a:rPr>
              <a:t>Por lo que hace a los procedimientos instaurados por </a:t>
            </a:r>
            <a:r>
              <a:rPr lang="es-MX" b="1" dirty="0">
                <a:latin typeface="Baskerville Old Face" panose="02020602080505020303" pitchFamily="18" charset="0"/>
              </a:rPr>
              <a:t>FALTAS DE PARTICULARES</a:t>
            </a:r>
            <a:r>
              <a:rPr lang="es-MX" dirty="0">
                <a:latin typeface="Baskerville Old Face" panose="02020602080505020303" pitchFamily="18" charset="0"/>
              </a:rPr>
              <a:t>:</a:t>
            </a:r>
          </a:p>
          <a:p>
            <a:pPr marL="0" indent="0" algn="just">
              <a:buNone/>
            </a:pPr>
            <a:endParaRPr lang="es-MX" dirty="0">
              <a:latin typeface="Baskerville Old Face" panose="02020602080505020303" pitchFamily="18" charset="0"/>
            </a:endParaRPr>
          </a:p>
          <a:p>
            <a:pPr marL="0" indent="0" algn="just">
              <a:buNone/>
            </a:pPr>
            <a:endParaRPr lang="es-MX" dirty="0"/>
          </a:p>
          <a:p>
            <a:pPr marL="0" indent="0" algn="just">
              <a:buNone/>
            </a:pPr>
            <a:endParaRPr lang="es-MX" dirty="0"/>
          </a:p>
          <a:p>
            <a:pPr marL="0" indent="0" algn="just">
              <a:buNone/>
            </a:pPr>
            <a:endParaRPr lang="es-MX" dirty="0"/>
          </a:p>
        </p:txBody>
      </p:sp>
      <p:sp>
        <p:nvSpPr>
          <p:cNvPr id="8" name="CuadroTexto 7">
            <a:extLst>
              <a:ext uri="{FF2B5EF4-FFF2-40B4-BE49-F238E27FC236}">
                <a16:creationId xmlns:a16="http://schemas.microsoft.com/office/drawing/2014/main" id="{591C0DD3-BB60-EB93-D073-A9C71654F9EC}"/>
              </a:ext>
            </a:extLst>
          </p:cNvPr>
          <p:cNvSpPr txBox="1"/>
          <p:nvPr/>
        </p:nvSpPr>
        <p:spPr>
          <a:xfrm>
            <a:off x="323851" y="400772"/>
            <a:ext cx="3695699" cy="2246769"/>
          </a:xfrm>
          <a:prstGeom prst="rect">
            <a:avLst/>
          </a:prstGeom>
          <a:noFill/>
        </p:spPr>
        <p:txBody>
          <a:bodyPr wrap="square" rtlCol="0">
            <a:spAutoFit/>
          </a:bodyPr>
          <a:lstStyle/>
          <a:p>
            <a:pPr algn="just"/>
            <a:r>
              <a:rPr lang="es-MX" sz="2800" dirty="0">
                <a:latin typeface="Baskerville Old Face" panose="02020602080505020303" pitchFamily="18" charset="0"/>
              </a:rPr>
              <a:t>En cuanto a las </a:t>
            </a:r>
            <a:r>
              <a:rPr lang="es-MX" sz="2800" b="1" dirty="0">
                <a:latin typeface="Baskerville Old Face" panose="02020602080505020303" pitchFamily="18" charset="0"/>
              </a:rPr>
              <a:t>sanciones impuestas por faltas graves</a:t>
            </a:r>
            <a:r>
              <a:rPr lang="es-MX" sz="2800" dirty="0">
                <a:latin typeface="Baskerville Old Face" panose="02020602080505020303" pitchFamily="18" charset="0"/>
              </a:rPr>
              <a:t>, se obtuvieron los siguientes resultados:</a:t>
            </a:r>
            <a:endParaRPr lang="es-MX" sz="2800" dirty="0">
              <a:solidFill>
                <a:schemeClr val="tx1">
                  <a:lumMod val="75000"/>
                  <a:lumOff val="25000"/>
                </a:schemeClr>
              </a:solidFill>
              <a:latin typeface="Baskerville Old Face" panose="02020602080505020303" pitchFamily="18" charset="0"/>
            </a:endParaRPr>
          </a:p>
        </p:txBody>
      </p:sp>
      <p:pic>
        <p:nvPicPr>
          <p:cNvPr id="4" name="Imagen 3">
            <a:extLst>
              <a:ext uri="{FF2B5EF4-FFF2-40B4-BE49-F238E27FC236}">
                <a16:creationId xmlns:a16="http://schemas.microsoft.com/office/drawing/2014/main" id="{CDF19398-0A59-FDAE-1687-23F33CDB4575}"/>
              </a:ext>
            </a:extLst>
          </p:cNvPr>
          <p:cNvPicPr>
            <a:picLocks noChangeAspect="1"/>
          </p:cNvPicPr>
          <p:nvPr/>
        </p:nvPicPr>
        <p:blipFill rotWithShape="1">
          <a:blip r:embed="rId2"/>
          <a:srcRect l="28261" t="31295" r="29457" b="38545"/>
          <a:stretch/>
        </p:blipFill>
        <p:spPr>
          <a:xfrm>
            <a:off x="4390031" y="169940"/>
            <a:ext cx="7137458" cy="2862322"/>
          </a:xfrm>
          <a:prstGeom prst="rect">
            <a:avLst/>
          </a:prstGeom>
        </p:spPr>
      </p:pic>
      <p:pic>
        <p:nvPicPr>
          <p:cNvPr id="5" name="Imagen 4">
            <a:extLst>
              <a:ext uri="{FF2B5EF4-FFF2-40B4-BE49-F238E27FC236}">
                <a16:creationId xmlns:a16="http://schemas.microsoft.com/office/drawing/2014/main" id="{97398BC4-5428-CAC7-2636-CA95D276A2AE}"/>
              </a:ext>
            </a:extLst>
          </p:cNvPr>
          <p:cNvPicPr>
            <a:picLocks noChangeAspect="1"/>
          </p:cNvPicPr>
          <p:nvPr/>
        </p:nvPicPr>
        <p:blipFill rotWithShape="1">
          <a:blip r:embed="rId3"/>
          <a:srcRect l="61523" t="34822" r="17173" b="24625"/>
          <a:stretch/>
        </p:blipFill>
        <p:spPr>
          <a:xfrm>
            <a:off x="8488466" y="3186650"/>
            <a:ext cx="3430511" cy="3671350"/>
          </a:xfrm>
          <a:prstGeom prst="rect">
            <a:avLst/>
          </a:prstGeom>
        </p:spPr>
      </p:pic>
      <p:graphicFrame>
        <p:nvGraphicFramePr>
          <p:cNvPr id="7" name="Gráfico 6">
            <a:extLst>
              <a:ext uri="{FF2B5EF4-FFF2-40B4-BE49-F238E27FC236}">
                <a16:creationId xmlns:a16="http://schemas.microsoft.com/office/drawing/2014/main" id="{FE4E1BE3-6190-E199-AE19-E16582F90D9F}"/>
              </a:ext>
            </a:extLst>
          </p:cNvPr>
          <p:cNvGraphicFramePr/>
          <p:nvPr>
            <p:extLst>
              <p:ext uri="{D42A27DB-BD31-4B8C-83A1-F6EECF244321}">
                <p14:modId xmlns:p14="http://schemas.microsoft.com/office/powerpoint/2010/main" val="389809388"/>
              </p:ext>
            </p:extLst>
          </p:nvPr>
        </p:nvGraphicFramePr>
        <p:xfrm>
          <a:off x="3265709" y="3825739"/>
          <a:ext cx="4293705" cy="3275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892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8F410-DB22-FD3E-B745-15CC1CB2611C}"/>
              </a:ext>
            </a:extLst>
          </p:cNvPr>
          <p:cNvSpPr>
            <a:spLocks noGrp="1"/>
          </p:cNvSpPr>
          <p:nvPr>
            <p:ph type="title"/>
          </p:nvPr>
        </p:nvSpPr>
        <p:spPr>
          <a:xfrm>
            <a:off x="342901" y="162069"/>
            <a:ext cx="11849100" cy="1040108"/>
          </a:xfrm>
        </p:spPr>
        <p:txBody>
          <a:bodyPr>
            <a:noAutofit/>
          </a:bodyPr>
          <a:lstStyle/>
          <a:p>
            <a:pPr algn="just"/>
            <a:r>
              <a:rPr lang="es-MX" sz="2400" dirty="0">
                <a:solidFill>
                  <a:prstClr val="black">
                    <a:lumMod val="75000"/>
                    <a:lumOff val="25000"/>
                  </a:prstClr>
                </a:solidFill>
                <a:latin typeface="Baskerville Old Face" panose="02020602080505020303" pitchFamily="18" charset="0"/>
                <a:ea typeface="+mn-ea"/>
                <a:cs typeface="+mn-cs"/>
              </a:rPr>
              <a:t>En cuanto a los procesos administrativos instaurados en contra de resoluciones derivadas de procedimientos de responsabilidad administrativa por </a:t>
            </a:r>
            <a:r>
              <a:rPr lang="es-MX" sz="2400" b="1" dirty="0">
                <a:solidFill>
                  <a:prstClr val="black">
                    <a:lumMod val="75000"/>
                    <a:lumOff val="25000"/>
                  </a:prstClr>
                </a:solidFill>
                <a:latin typeface="Baskerville Old Face" panose="02020602080505020303" pitchFamily="18" charset="0"/>
                <a:ea typeface="+mn-ea"/>
                <a:cs typeface="+mn-cs"/>
              </a:rPr>
              <a:t>FALTAS NO GRAVES </a:t>
            </a:r>
            <a:r>
              <a:rPr lang="es-MX" sz="2400" dirty="0">
                <a:solidFill>
                  <a:prstClr val="black">
                    <a:lumMod val="75000"/>
                    <a:lumOff val="25000"/>
                  </a:prstClr>
                </a:solidFill>
                <a:latin typeface="Baskerville Old Face" panose="02020602080505020303" pitchFamily="18" charset="0"/>
                <a:ea typeface="+mn-ea"/>
                <a:cs typeface="+mn-cs"/>
              </a:rPr>
              <a:t>o tramitadas conforme a la ley abrogada, e</a:t>
            </a:r>
            <a:r>
              <a:rPr lang="es-MX" sz="2400" dirty="0">
                <a:latin typeface="Baskerville Old Face" panose="02020602080505020303" pitchFamily="18" charset="0"/>
                <a:ea typeface="+mn-ea"/>
                <a:cs typeface="+mn-cs"/>
              </a:rPr>
              <a:t>sta Sala elaboró un </a:t>
            </a:r>
            <a:r>
              <a:rPr lang="es-MX" sz="2400" u="sng" dirty="0">
                <a:latin typeface="Baskerville Old Face" panose="02020602080505020303" pitchFamily="18" charset="0"/>
                <a:ea typeface="+mn-ea"/>
                <a:cs typeface="+mn-cs"/>
              </a:rPr>
              <a:t>diagnóstico preliminar</a:t>
            </a:r>
            <a:r>
              <a:rPr lang="es-MX" sz="2400" dirty="0">
                <a:latin typeface="Baskerville Old Face" panose="02020602080505020303" pitchFamily="18" charset="0"/>
                <a:ea typeface="+mn-ea"/>
                <a:cs typeface="+mn-cs"/>
              </a:rPr>
              <a:t> de sus primeros 500 procesos (mayo de 2022) en el que se obtuvieron los siguientes datos:</a:t>
            </a:r>
          </a:p>
        </p:txBody>
      </p:sp>
      <p:pic>
        <p:nvPicPr>
          <p:cNvPr id="5" name="Imagen 4">
            <a:extLst>
              <a:ext uri="{FF2B5EF4-FFF2-40B4-BE49-F238E27FC236}">
                <a16:creationId xmlns:a16="http://schemas.microsoft.com/office/drawing/2014/main" id="{BB12DA1D-2082-F8AF-79F1-F88830F5889D}"/>
              </a:ext>
            </a:extLst>
          </p:cNvPr>
          <p:cNvPicPr>
            <a:picLocks noChangeAspect="1"/>
          </p:cNvPicPr>
          <p:nvPr/>
        </p:nvPicPr>
        <p:blipFill rotWithShape="1">
          <a:blip r:embed="rId2"/>
          <a:srcRect l="32057" t="26225" r="34131" b="29452"/>
          <a:stretch/>
        </p:blipFill>
        <p:spPr>
          <a:xfrm>
            <a:off x="1524000" y="1842052"/>
            <a:ext cx="2610860" cy="1924134"/>
          </a:xfrm>
          <a:prstGeom prst="rect">
            <a:avLst/>
          </a:prstGeom>
        </p:spPr>
      </p:pic>
      <p:pic>
        <p:nvPicPr>
          <p:cNvPr id="9" name="Imagen 8">
            <a:extLst>
              <a:ext uri="{FF2B5EF4-FFF2-40B4-BE49-F238E27FC236}">
                <a16:creationId xmlns:a16="http://schemas.microsoft.com/office/drawing/2014/main" id="{FD871BB7-F5EE-3CA0-5ADB-AE08CF30AE37}"/>
              </a:ext>
            </a:extLst>
          </p:cNvPr>
          <p:cNvPicPr>
            <a:picLocks noChangeAspect="1"/>
          </p:cNvPicPr>
          <p:nvPr/>
        </p:nvPicPr>
        <p:blipFill rotWithShape="1">
          <a:blip r:embed="rId3"/>
          <a:srcRect l="13307" t="17188" r="18467" b="34401"/>
          <a:stretch/>
        </p:blipFill>
        <p:spPr>
          <a:xfrm>
            <a:off x="4611758" y="1583284"/>
            <a:ext cx="5897216" cy="2352613"/>
          </a:xfrm>
          <a:prstGeom prst="rect">
            <a:avLst/>
          </a:prstGeom>
        </p:spPr>
      </p:pic>
      <p:sp>
        <p:nvSpPr>
          <p:cNvPr id="10" name="CuadroTexto 9">
            <a:extLst>
              <a:ext uri="{FF2B5EF4-FFF2-40B4-BE49-F238E27FC236}">
                <a16:creationId xmlns:a16="http://schemas.microsoft.com/office/drawing/2014/main" id="{60029763-1E77-785F-207C-14DBD1EBFF0E}"/>
              </a:ext>
            </a:extLst>
          </p:cNvPr>
          <p:cNvSpPr txBox="1"/>
          <p:nvPr/>
        </p:nvSpPr>
        <p:spPr>
          <a:xfrm>
            <a:off x="3085425" y="4025456"/>
            <a:ext cx="7286610" cy="2608515"/>
          </a:xfrm>
          <a:prstGeom prst="rect">
            <a:avLst/>
          </a:prstGeom>
          <a:solidFill>
            <a:schemeClr val="bg1">
              <a:lumMod val="95000"/>
            </a:schemeClr>
          </a:solidFill>
        </p:spPr>
        <p:txBody>
          <a:bodyPr vert="vert" wrap="square" rtlCol="0">
            <a:spAutoFit/>
          </a:bodyPr>
          <a:lstStyle/>
          <a:p>
            <a:r>
              <a:rPr lang="es-MX" sz="1400" dirty="0"/>
              <a:t>Variación de la conducta</a:t>
            </a:r>
          </a:p>
          <a:p>
            <a:endParaRPr lang="es-MX" sz="300" dirty="0"/>
          </a:p>
          <a:p>
            <a:endParaRPr lang="es-MX" sz="700" dirty="0"/>
          </a:p>
          <a:p>
            <a:r>
              <a:rPr lang="es-MX" sz="1400" dirty="0"/>
              <a:t>Indebida </a:t>
            </a:r>
            <a:r>
              <a:rPr lang="es-MX" sz="1400" dirty="0" err="1"/>
              <a:t>fund</a:t>
            </a:r>
            <a:r>
              <a:rPr lang="es-MX" sz="1400" dirty="0"/>
              <a:t>. Competencia</a:t>
            </a:r>
          </a:p>
          <a:p>
            <a:endParaRPr lang="es-MX" sz="1200" dirty="0"/>
          </a:p>
          <a:p>
            <a:r>
              <a:rPr lang="es-MX" sz="1400" dirty="0"/>
              <a:t>Error individualización sanción</a:t>
            </a:r>
          </a:p>
          <a:p>
            <a:endParaRPr lang="es-MX" sz="1100" dirty="0"/>
          </a:p>
          <a:p>
            <a:r>
              <a:rPr lang="es-MX" sz="1600" dirty="0"/>
              <a:t>Indebida fundamentación</a:t>
            </a:r>
          </a:p>
          <a:p>
            <a:endParaRPr lang="es-MX" sz="1100" dirty="0"/>
          </a:p>
          <a:p>
            <a:r>
              <a:rPr lang="es-MX" sz="1600" dirty="0"/>
              <a:t>Conflicto  vigencia de leyes</a:t>
            </a:r>
          </a:p>
          <a:p>
            <a:endParaRPr lang="es-MX" sz="1400" dirty="0"/>
          </a:p>
          <a:p>
            <a:r>
              <a:rPr lang="es-MX" sz="1600" dirty="0"/>
              <a:t>Prescripción de la falta</a:t>
            </a:r>
          </a:p>
          <a:p>
            <a:endParaRPr lang="es-MX" sz="1050" dirty="0"/>
          </a:p>
          <a:p>
            <a:r>
              <a:rPr lang="es-MX" sz="1600" dirty="0"/>
              <a:t>No se aportó la resolución</a:t>
            </a:r>
          </a:p>
          <a:p>
            <a:endParaRPr lang="es-MX" sz="1000" dirty="0"/>
          </a:p>
          <a:p>
            <a:r>
              <a:rPr lang="es-MX" sz="1600" dirty="0"/>
              <a:t>Violación </a:t>
            </a:r>
            <a:r>
              <a:rPr lang="es-MX" sz="1400" dirty="0"/>
              <a:t>formalidades </a:t>
            </a:r>
            <a:r>
              <a:rPr lang="es-MX" sz="1400" dirty="0" err="1"/>
              <a:t>proc</a:t>
            </a:r>
            <a:r>
              <a:rPr lang="es-MX" sz="1400" dirty="0"/>
              <a:t>.</a:t>
            </a:r>
          </a:p>
          <a:p>
            <a:endParaRPr lang="es-MX" sz="1200" dirty="0"/>
          </a:p>
          <a:p>
            <a:r>
              <a:rPr lang="es-MX" sz="1600" dirty="0"/>
              <a:t>Ausencia de pruebas</a:t>
            </a:r>
          </a:p>
          <a:p>
            <a:endParaRPr lang="es-MX" sz="1000" dirty="0"/>
          </a:p>
          <a:p>
            <a:r>
              <a:rPr lang="es-MX" sz="1400" dirty="0"/>
              <a:t>Indebida valoración pruebas</a:t>
            </a:r>
          </a:p>
          <a:p>
            <a:endParaRPr lang="es-MX" sz="1200" dirty="0"/>
          </a:p>
          <a:p>
            <a:r>
              <a:rPr lang="es-MX" sz="1400" dirty="0"/>
              <a:t>Falta de claridad en imputación</a:t>
            </a:r>
          </a:p>
          <a:p>
            <a:endParaRPr lang="es-MX" sz="1200" dirty="0"/>
          </a:p>
          <a:p>
            <a:r>
              <a:rPr lang="es-MX" sz="1400" dirty="0"/>
              <a:t>Incompetencia</a:t>
            </a:r>
          </a:p>
          <a:p>
            <a:endParaRPr lang="es-MX" sz="1100" dirty="0"/>
          </a:p>
          <a:p>
            <a:r>
              <a:rPr lang="es-MX" sz="1400" dirty="0"/>
              <a:t>No se acreditó falta (indebida </a:t>
            </a:r>
            <a:r>
              <a:rPr lang="es-MX" sz="1400" dirty="0" err="1"/>
              <a:t>fundam</a:t>
            </a:r>
            <a:r>
              <a:rPr lang="es-MX" sz="1400" dirty="0"/>
              <a:t>. Y motivación -tipicidad)</a:t>
            </a:r>
          </a:p>
          <a:p>
            <a:endParaRPr lang="es-MX" sz="1400" dirty="0"/>
          </a:p>
          <a:p>
            <a:endParaRPr lang="es-MX" sz="1600" dirty="0"/>
          </a:p>
          <a:p>
            <a:r>
              <a:rPr lang="es-MX" sz="1600" dirty="0"/>
              <a:t> </a:t>
            </a:r>
          </a:p>
          <a:p>
            <a:endParaRPr lang="es-MX" dirty="0"/>
          </a:p>
          <a:p>
            <a:endParaRPr lang="es-MX" dirty="0"/>
          </a:p>
          <a:p>
            <a:endParaRPr lang="es-MX" dirty="0"/>
          </a:p>
          <a:p>
            <a:endParaRPr lang="es-MX" dirty="0"/>
          </a:p>
        </p:txBody>
      </p:sp>
      <p:pic>
        <p:nvPicPr>
          <p:cNvPr id="7" name="Imagen 6">
            <a:extLst>
              <a:ext uri="{FF2B5EF4-FFF2-40B4-BE49-F238E27FC236}">
                <a16:creationId xmlns:a16="http://schemas.microsoft.com/office/drawing/2014/main" id="{D6935A59-8ECF-BA9D-EAF8-4DF363CB4DD0}"/>
              </a:ext>
            </a:extLst>
          </p:cNvPr>
          <p:cNvPicPr>
            <a:picLocks noChangeAspect="1"/>
          </p:cNvPicPr>
          <p:nvPr/>
        </p:nvPicPr>
        <p:blipFill rotWithShape="1">
          <a:blip r:embed="rId4"/>
          <a:srcRect l="13427" t="29668" r="22097" b="17834"/>
          <a:stretch/>
        </p:blipFill>
        <p:spPr>
          <a:xfrm>
            <a:off x="1524000" y="3935897"/>
            <a:ext cx="2789204" cy="1276859"/>
          </a:xfrm>
          <a:prstGeom prst="rect">
            <a:avLst/>
          </a:prstGeom>
        </p:spPr>
      </p:pic>
    </p:spTree>
    <p:extLst>
      <p:ext uri="{BB962C8B-B14F-4D97-AF65-F5344CB8AC3E}">
        <p14:creationId xmlns:p14="http://schemas.microsoft.com/office/powerpoint/2010/main" val="447130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0" y="-281158"/>
            <a:ext cx="12192000" cy="5764696"/>
          </a:xfrm>
        </p:spPr>
        <p:txBody>
          <a:bodyPr>
            <a:normAutofit/>
          </a:bodyPr>
          <a:lstStyle/>
          <a:p>
            <a:pPr marL="0" indent="0" algn="just">
              <a:buNone/>
            </a:pPr>
            <a:endParaRPr lang="es-MX" dirty="0"/>
          </a:p>
          <a:p>
            <a:pPr marL="0" indent="0" algn="just">
              <a:buNone/>
            </a:pPr>
            <a:endParaRPr lang="es-MX" sz="800" dirty="0">
              <a:latin typeface="Baskerville Old Face" panose="02020602080505020303" pitchFamily="18" charset="0"/>
            </a:endParaRPr>
          </a:p>
          <a:p>
            <a:pPr marL="0" indent="0" algn="just">
              <a:buNone/>
            </a:pPr>
            <a:r>
              <a:rPr lang="es-MX" dirty="0">
                <a:latin typeface="Baskerville Old Face" panose="02020602080505020303" pitchFamily="18" charset="0"/>
              </a:rPr>
              <a:t>En cuanto a los </a:t>
            </a:r>
            <a:r>
              <a:rPr lang="es-MX" b="1" dirty="0">
                <a:latin typeface="Baskerville Old Face" panose="02020602080505020303" pitchFamily="18" charset="0"/>
              </a:rPr>
              <a:t>RECURSOS </a:t>
            </a:r>
            <a:r>
              <a:rPr lang="es-MX" dirty="0">
                <a:latin typeface="Baskerville Old Face" panose="02020602080505020303" pitchFamily="18" charset="0"/>
              </a:rPr>
              <a:t>interpuestos en relación con la competencia en materia de responsabilidades administrativas durante el primer quinquenio, se reportan los siguientes datos:</a:t>
            </a: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latin typeface="Baskerville Old Face" panose="02020602080505020303" pitchFamily="18" charset="0"/>
            </a:endParaRPr>
          </a:p>
          <a:p>
            <a:pPr marL="0" indent="0" algn="just">
              <a:buNone/>
            </a:pPr>
            <a:endParaRPr lang="es-MX" dirty="0"/>
          </a:p>
        </p:txBody>
      </p:sp>
      <p:pic>
        <p:nvPicPr>
          <p:cNvPr id="11" name="Imagen 10">
            <a:extLst>
              <a:ext uri="{FF2B5EF4-FFF2-40B4-BE49-F238E27FC236}">
                <a16:creationId xmlns:a16="http://schemas.microsoft.com/office/drawing/2014/main" id="{3B02B4F6-8C7F-8A5D-F674-2D8859437613}"/>
              </a:ext>
            </a:extLst>
          </p:cNvPr>
          <p:cNvPicPr>
            <a:picLocks noChangeAspect="1"/>
          </p:cNvPicPr>
          <p:nvPr/>
        </p:nvPicPr>
        <p:blipFill rotWithShape="1">
          <a:blip r:embed="rId2"/>
          <a:srcRect l="22500" t="23858" r="58992" b="45113"/>
          <a:stretch/>
        </p:blipFill>
        <p:spPr>
          <a:xfrm>
            <a:off x="225634" y="1851181"/>
            <a:ext cx="3347869" cy="3155638"/>
          </a:xfrm>
          <a:prstGeom prst="rect">
            <a:avLst/>
          </a:prstGeom>
        </p:spPr>
      </p:pic>
      <p:pic>
        <p:nvPicPr>
          <p:cNvPr id="12" name="Imagen 11">
            <a:extLst>
              <a:ext uri="{FF2B5EF4-FFF2-40B4-BE49-F238E27FC236}">
                <a16:creationId xmlns:a16="http://schemas.microsoft.com/office/drawing/2014/main" id="{4568D5D3-A158-FCD4-CA18-08B2DB6C1C95}"/>
              </a:ext>
            </a:extLst>
          </p:cNvPr>
          <p:cNvPicPr>
            <a:picLocks noChangeAspect="1"/>
          </p:cNvPicPr>
          <p:nvPr/>
        </p:nvPicPr>
        <p:blipFill rotWithShape="1">
          <a:blip r:embed="rId3"/>
          <a:srcRect l="63738" b="47246"/>
          <a:stretch/>
        </p:blipFill>
        <p:spPr>
          <a:xfrm>
            <a:off x="7710544" y="1394620"/>
            <a:ext cx="3114445" cy="2888469"/>
          </a:xfrm>
          <a:prstGeom prst="rect">
            <a:avLst/>
          </a:prstGeom>
        </p:spPr>
      </p:pic>
      <p:pic>
        <p:nvPicPr>
          <p:cNvPr id="13" name="Imagen 12">
            <a:extLst>
              <a:ext uri="{FF2B5EF4-FFF2-40B4-BE49-F238E27FC236}">
                <a16:creationId xmlns:a16="http://schemas.microsoft.com/office/drawing/2014/main" id="{8F70476A-A8E8-422C-ACE5-08F1CA9C05E8}"/>
              </a:ext>
            </a:extLst>
          </p:cNvPr>
          <p:cNvPicPr>
            <a:picLocks noChangeAspect="1"/>
          </p:cNvPicPr>
          <p:nvPr/>
        </p:nvPicPr>
        <p:blipFill rotWithShape="1">
          <a:blip r:embed="rId4"/>
          <a:srcRect t="51138"/>
          <a:stretch/>
        </p:blipFill>
        <p:spPr>
          <a:xfrm>
            <a:off x="3857554" y="1302062"/>
            <a:ext cx="3568939" cy="3365188"/>
          </a:xfrm>
          <a:prstGeom prst="rect">
            <a:avLst/>
          </a:prstGeom>
        </p:spPr>
      </p:pic>
      <p:pic>
        <p:nvPicPr>
          <p:cNvPr id="14" name="Imagen 13">
            <a:extLst>
              <a:ext uri="{FF2B5EF4-FFF2-40B4-BE49-F238E27FC236}">
                <a16:creationId xmlns:a16="http://schemas.microsoft.com/office/drawing/2014/main" id="{8AD40392-B600-B104-8386-F2EC0781D5DC}"/>
              </a:ext>
            </a:extLst>
          </p:cNvPr>
          <p:cNvPicPr>
            <a:picLocks noChangeAspect="1"/>
          </p:cNvPicPr>
          <p:nvPr/>
        </p:nvPicPr>
        <p:blipFill rotWithShape="1">
          <a:blip r:embed="rId3"/>
          <a:srcRect l="63738" t="51138" r="3226"/>
          <a:stretch/>
        </p:blipFill>
        <p:spPr>
          <a:xfrm>
            <a:off x="9067800" y="4174891"/>
            <a:ext cx="2932972" cy="2765528"/>
          </a:xfrm>
          <a:prstGeom prst="rect">
            <a:avLst/>
          </a:prstGeom>
        </p:spPr>
      </p:pic>
      <p:sp>
        <p:nvSpPr>
          <p:cNvPr id="18" name="CuadroTexto 17">
            <a:extLst>
              <a:ext uri="{FF2B5EF4-FFF2-40B4-BE49-F238E27FC236}">
                <a16:creationId xmlns:a16="http://schemas.microsoft.com/office/drawing/2014/main" id="{976286CD-7D64-5A03-8F82-6AB8EF0BDF27}"/>
              </a:ext>
            </a:extLst>
          </p:cNvPr>
          <p:cNvSpPr txBox="1"/>
          <p:nvPr/>
        </p:nvSpPr>
        <p:spPr>
          <a:xfrm>
            <a:off x="225634" y="4675655"/>
            <a:ext cx="8408387" cy="2215991"/>
          </a:xfrm>
          <a:prstGeom prst="rect">
            <a:avLst/>
          </a:prstGeom>
          <a:noFill/>
        </p:spPr>
        <p:txBody>
          <a:bodyPr wrap="square" rtlCol="0">
            <a:spAutoFit/>
          </a:bodyPr>
          <a:lstStyle/>
          <a:p>
            <a:pPr algn="just"/>
            <a:endParaRPr lang="es-MX" dirty="0"/>
          </a:p>
          <a:p>
            <a:pPr algn="just"/>
            <a:r>
              <a:rPr lang="es-MX" sz="2400" dirty="0">
                <a:latin typeface="Baskerville Old Face" panose="02020602080505020303" pitchFamily="18" charset="0"/>
              </a:rPr>
              <a:t>Finalmente, tenemos que en </a:t>
            </a:r>
            <a:r>
              <a:rPr lang="es-MX" sz="2400" b="1" dirty="0">
                <a:latin typeface="Baskerville Old Face" panose="02020602080505020303" pitchFamily="18" charset="0"/>
              </a:rPr>
              <a:t>6 </a:t>
            </a:r>
            <a:r>
              <a:rPr lang="es-MX" sz="2400" dirty="0">
                <a:latin typeface="Baskerville Old Face" panose="02020602080505020303" pitchFamily="18" charset="0"/>
              </a:rPr>
              <a:t>procedimientos de responsabilidad administrativa por </a:t>
            </a:r>
            <a:r>
              <a:rPr lang="es-MX" sz="2400" b="1" dirty="0">
                <a:latin typeface="Baskerville Old Face" panose="02020602080505020303" pitchFamily="18" charset="0"/>
              </a:rPr>
              <a:t>faltas graves</a:t>
            </a:r>
            <a:r>
              <a:rPr lang="es-MX" sz="2400" dirty="0">
                <a:latin typeface="Baskerville Old Face" panose="02020602080505020303" pitchFamily="18" charset="0"/>
              </a:rPr>
              <a:t>, la autoridad promovió el </a:t>
            </a:r>
            <a:r>
              <a:rPr lang="es-MX" sz="2400" b="1" dirty="0">
                <a:latin typeface="Baskerville Old Face" panose="02020602080505020303" pitchFamily="18" charset="0"/>
              </a:rPr>
              <a:t>Recurso de Revisión </a:t>
            </a:r>
            <a:r>
              <a:rPr lang="es-MX" sz="2400" dirty="0">
                <a:latin typeface="Baskerville Old Face" panose="02020602080505020303" pitchFamily="18" charset="0"/>
              </a:rPr>
              <a:t>previsto por los artículos 220 y 221 de la Ley estatal, en los cuales, el Tribunal Colegiado en materia Administrativa se declaró incompetente. </a:t>
            </a:r>
          </a:p>
        </p:txBody>
      </p:sp>
    </p:spTree>
    <p:extLst>
      <p:ext uri="{BB962C8B-B14F-4D97-AF65-F5344CB8AC3E}">
        <p14:creationId xmlns:p14="http://schemas.microsoft.com/office/powerpoint/2010/main" val="3650036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323850" y="109182"/>
            <a:ext cx="11468100" cy="6748818"/>
          </a:xfrm>
        </p:spPr>
        <p:txBody>
          <a:bodyPr>
            <a:normAutofit/>
          </a:bodyPr>
          <a:lstStyle/>
          <a:p>
            <a:pPr marL="0" indent="0" algn="just">
              <a:lnSpc>
                <a:spcPct val="100000"/>
              </a:lnSpc>
              <a:buNone/>
            </a:pPr>
            <a:r>
              <a:rPr lang="es-MX" sz="2000" dirty="0">
                <a:latin typeface="Baskerville Old Face" panose="02020602080505020303" pitchFamily="18" charset="0"/>
              </a:rPr>
              <a:t>La Sala Especializada además, por disposición constitucional, tiene competencia para conocer de los procedimientos de </a:t>
            </a:r>
            <a:r>
              <a:rPr lang="es-MX" sz="2000" b="1" dirty="0">
                <a:latin typeface="Baskerville Old Face" panose="02020602080505020303" pitchFamily="18" charset="0"/>
              </a:rPr>
              <a:t>RESPONSABILIDAD PATRIMONIAL.</a:t>
            </a:r>
            <a:endParaRPr lang="es-MX" sz="2000" dirty="0">
              <a:latin typeface="Baskerville Old Face" panose="02020602080505020303" pitchFamily="18" charset="0"/>
            </a:endParaRPr>
          </a:p>
          <a:p>
            <a:pPr marL="0" indent="0" algn="just">
              <a:lnSpc>
                <a:spcPct val="100000"/>
              </a:lnSpc>
              <a:buNone/>
            </a:pPr>
            <a:r>
              <a:rPr lang="es-MX" sz="2000" dirty="0">
                <a:latin typeface="Baskerville Old Face" panose="02020602080505020303" pitchFamily="18" charset="0"/>
              </a:rPr>
              <a:t>En el periodo a reportar se recibieron </a:t>
            </a:r>
            <a:r>
              <a:rPr lang="es-MX" sz="2000" b="1" dirty="0">
                <a:latin typeface="Baskerville Old Face" panose="02020602080505020303" pitchFamily="18" charset="0"/>
              </a:rPr>
              <a:t>213 reclamaciones</a:t>
            </a:r>
            <a:r>
              <a:rPr lang="es-MX" sz="2000" dirty="0">
                <a:latin typeface="Baskerville Old Face" panose="02020602080505020303" pitchFamily="18" charset="0"/>
              </a:rPr>
              <a:t>, de las cuales:</a:t>
            </a:r>
          </a:p>
          <a:p>
            <a:pPr marL="0" indent="0" algn="just">
              <a:lnSpc>
                <a:spcPct val="100000"/>
              </a:lnSpc>
              <a:buNone/>
            </a:pPr>
            <a:endParaRPr lang="es-MX" sz="2000" dirty="0">
              <a:latin typeface="Baskerville Old Face" panose="02020602080505020303" pitchFamily="18" charset="0"/>
            </a:endParaRPr>
          </a:p>
          <a:p>
            <a:pPr marL="0" indent="0" algn="just">
              <a:lnSpc>
                <a:spcPct val="100000"/>
              </a:lnSpc>
              <a:buNone/>
            </a:pPr>
            <a:endParaRPr lang="es-MX" sz="2000" dirty="0">
              <a:latin typeface="Baskerville Old Face" panose="02020602080505020303" pitchFamily="18" charset="0"/>
            </a:endParaRPr>
          </a:p>
          <a:p>
            <a:pPr marL="0" indent="0" algn="just">
              <a:lnSpc>
                <a:spcPct val="100000"/>
              </a:lnSpc>
              <a:buNone/>
            </a:pPr>
            <a:endParaRPr lang="es-MX" sz="2000" dirty="0">
              <a:latin typeface="Baskerville Old Face" panose="02020602080505020303" pitchFamily="18" charset="0"/>
            </a:endParaRPr>
          </a:p>
          <a:p>
            <a:pPr marL="0" indent="0" algn="just">
              <a:lnSpc>
                <a:spcPct val="210000"/>
              </a:lnSpc>
              <a:buNone/>
            </a:pPr>
            <a:endParaRPr lang="es-MX" dirty="0"/>
          </a:p>
        </p:txBody>
      </p:sp>
      <p:sp>
        <p:nvSpPr>
          <p:cNvPr id="6" name="CuadroTexto 5">
            <a:extLst>
              <a:ext uri="{FF2B5EF4-FFF2-40B4-BE49-F238E27FC236}">
                <a16:creationId xmlns:a16="http://schemas.microsoft.com/office/drawing/2014/main" id="{BA1B2AFE-777C-E8F6-3EC2-3334D338B7DE}"/>
              </a:ext>
            </a:extLst>
          </p:cNvPr>
          <p:cNvSpPr txBox="1"/>
          <p:nvPr/>
        </p:nvSpPr>
        <p:spPr>
          <a:xfrm>
            <a:off x="2323180" y="1598146"/>
            <a:ext cx="4943062" cy="37379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MX" sz="2000" dirty="0"/>
              <a:t>Se dictaron </a:t>
            </a:r>
            <a:r>
              <a:rPr lang="es-MX" sz="2000" b="1" dirty="0"/>
              <a:t>88 </a:t>
            </a:r>
            <a:r>
              <a:rPr lang="es-MX" sz="2000" dirty="0"/>
              <a:t>sentencias:</a:t>
            </a:r>
          </a:p>
          <a:p>
            <a:pPr marL="342900" indent="-342900">
              <a:lnSpc>
                <a:spcPct val="150000"/>
              </a:lnSpc>
              <a:buFont typeface="Arial" panose="020B0604020202020204" pitchFamily="34" charset="0"/>
              <a:buChar char="•"/>
            </a:pPr>
            <a:r>
              <a:rPr lang="es-MX" sz="2000" dirty="0"/>
              <a:t>En</a:t>
            </a:r>
            <a:r>
              <a:rPr lang="es-MX" sz="2000" b="1" dirty="0"/>
              <a:t> 5 </a:t>
            </a:r>
            <a:r>
              <a:rPr lang="es-MX" sz="2000" dirty="0"/>
              <a:t>se celebró convenio;</a:t>
            </a:r>
          </a:p>
          <a:p>
            <a:pPr marL="342900" indent="-342900">
              <a:lnSpc>
                <a:spcPct val="150000"/>
              </a:lnSpc>
              <a:buFont typeface="Arial" panose="020B0604020202020204" pitchFamily="34" charset="0"/>
              <a:buChar char="•"/>
            </a:pPr>
            <a:r>
              <a:rPr lang="es-MX" sz="2000" dirty="0"/>
              <a:t>En </a:t>
            </a:r>
            <a:r>
              <a:rPr lang="es-MX" sz="2000" b="1" dirty="0"/>
              <a:t>16</a:t>
            </a:r>
            <a:r>
              <a:rPr lang="es-MX" sz="2000" dirty="0"/>
              <a:t> hubo desistimiento; </a:t>
            </a:r>
          </a:p>
          <a:p>
            <a:pPr marL="342900" indent="-342900">
              <a:lnSpc>
                <a:spcPct val="150000"/>
              </a:lnSpc>
              <a:buFont typeface="Arial" panose="020B0604020202020204" pitchFamily="34" charset="0"/>
              <a:buChar char="•"/>
            </a:pPr>
            <a:r>
              <a:rPr lang="es-MX" sz="2000" b="1" dirty="0"/>
              <a:t>26</a:t>
            </a:r>
            <a:r>
              <a:rPr lang="es-MX" sz="2000" dirty="0"/>
              <a:t> fueron desechadas;</a:t>
            </a:r>
          </a:p>
          <a:p>
            <a:pPr marL="342900" indent="-342900">
              <a:lnSpc>
                <a:spcPct val="150000"/>
              </a:lnSpc>
              <a:buFont typeface="Arial" panose="020B0604020202020204" pitchFamily="34" charset="0"/>
              <a:buChar char="•"/>
            </a:pPr>
            <a:r>
              <a:rPr lang="es-MX" sz="2000" b="1" dirty="0"/>
              <a:t>2 </a:t>
            </a:r>
            <a:r>
              <a:rPr lang="es-MX" sz="2000" dirty="0"/>
              <a:t>se tuvieron por no presentadas;</a:t>
            </a:r>
          </a:p>
          <a:p>
            <a:pPr marL="342900" indent="-342900">
              <a:lnSpc>
                <a:spcPct val="150000"/>
              </a:lnSpc>
              <a:buFont typeface="Arial" panose="020B0604020202020204" pitchFamily="34" charset="0"/>
              <a:buChar char="•"/>
            </a:pPr>
            <a:r>
              <a:rPr lang="es-MX" sz="2000" dirty="0"/>
              <a:t>En </a:t>
            </a:r>
            <a:r>
              <a:rPr lang="es-MX" sz="2000" b="1" dirty="0"/>
              <a:t>3 </a:t>
            </a:r>
            <a:r>
              <a:rPr lang="es-MX" sz="2000" dirty="0"/>
              <a:t>se declaró la caducidad; y </a:t>
            </a:r>
          </a:p>
          <a:p>
            <a:pPr marL="342900" indent="-342900">
              <a:lnSpc>
                <a:spcPct val="150000"/>
              </a:lnSpc>
              <a:buFont typeface="Arial" panose="020B0604020202020204" pitchFamily="34" charset="0"/>
              <a:buChar char="•"/>
            </a:pPr>
            <a:r>
              <a:rPr lang="es-MX" sz="2000" b="1" dirty="0"/>
              <a:t>7 </a:t>
            </a:r>
            <a:r>
              <a:rPr lang="es-MX" sz="2000" dirty="0"/>
              <a:t>procedimientos se recibieron sólo para ejecución de la sentencia y archivo.</a:t>
            </a:r>
            <a:endParaRPr lang="es-MX" dirty="0"/>
          </a:p>
        </p:txBody>
      </p:sp>
      <p:sp>
        <p:nvSpPr>
          <p:cNvPr id="7" name="CuadroTexto 6">
            <a:extLst>
              <a:ext uri="{FF2B5EF4-FFF2-40B4-BE49-F238E27FC236}">
                <a16:creationId xmlns:a16="http://schemas.microsoft.com/office/drawing/2014/main" id="{3AEE559A-54C8-C942-DE86-0DD9770D5AE0}"/>
              </a:ext>
            </a:extLst>
          </p:cNvPr>
          <p:cNvSpPr txBox="1"/>
          <p:nvPr/>
        </p:nvSpPr>
        <p:spPr>
          <a:xfrm>
            <a:off x="893812" y="1305360"/>
            <a:ext cx="1656223" cy="3770263"/>
          </a:xfrm>
          <a:prstGeom prst="rect">
            <a:avLst/>
          </a:prstGeom>
          <a:noFill/>
        </p:spPr>
        <p:txBody>
          <a:bodyPr wrap="none" rtlCol="0">
            <a:spAutoFit/>
          </a:bodyPr>
          <a:lstStyle/>
          <a:p>
            <a:r>
              <a:rPr lang="es-MX" sz="23900" dirty="0">
                <a:solidFill>
                  <a:srgbClr val="002060"/>
                </a:solidFill>
                <a:sym typeface="Symbol" panose="05050102010706020507" pitchFamily="18" charset="2"/>
              </a:rPr>
              <a:t></a:t>
            </a:r>
            <a:endParaRPr lang="es-MX" sz="23900" dirty="0">
              <a:solidFill>
                <a:srgbClr val="002060"/>
              </a:solidFill>
            </a:endParaRPr>
          </a:p>
        </p:txBody>
      </p:sp>
      <p:pic>
        <p:nvPicPr>
          <p:cNvPr id="9" name="Imagen 8">
            <a:extLst>
              <a:ext uri="{FF2B5EF4-FFF2-40B4-BE49-F238E27FC236}">
                <a16:creationId xmlns:a16="http://schemas.microsoft.com/office/drawing/2014/main" id="{37730F43-C7D0-89AE-5113-53B210EF5A0F}"/>
              </a:ext>
            </a:extLst>
          </p:cNvPr>
          <p:cNvPicPr>
            <a:picLocks noChangeAspect="1"/>
          </p:cNvPicPr>
          <p:nvPr/>
        </p:nvPicPr>
        <p:blipFill rotWithShape="1">
          <a:blip r:embed="rId2"/>
          <a:srcRect l="23843" t="75305" r="27687" b="10229"/>
          <a:stretch/>
        </p:blipFill>
        <p:spPr>
          <a:xfrm>
            <a:off x="4500451" y="5422549"/>
            <a:ext cx="6674222" cy="1119940"/>
          </a:xfrm>
          <a:prstGeom prst="rect">
            <a:avLst/>
          </a:prstGeom>
        </p:spPr>
      </p:pic>
    </p:spTree>
    <p:extLst>
      <p:ext uri="{BB962C8B-B14F-4D97-AF65-F5344CB8AC3E}">
        <p14:creationId xmlns:p14="http://schemas.microsoft.com/office/powerpoint/2010/main" val="549827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5746FC-0B22-AFAE-641C-2F2F39404FDD}"/>
              </a:ext>
            </a:extLst>
          </p:cNvPr>
          <p:cNvSpPr>
            <a:spLocks noGrp="1"/>
          </p:cNvSpPr>
          <p:nvPr>
            <p:ph idx="1"/>
          </p:nvPr>
        </p:nvSpPr>
        <p:spPr>
          <a:xfrm>
            <a:off x="342900" y="361950"/>
            <a:ext cx="11639550" cy="5779542"/>
          </a:xfrm>
        </p:spPr>
        <p:txBody>
          <a:bodyPr>
            <a:normAutofit/>
          </a:bodyPr>
          <a:lstStyle/>
          <a:p>
            <a:pPr marL="0" indent="0" algn="just">
              <a:lnSpc>
                <a:spcPct val="100000"/>
              </a:lnSpc>
              <a:buNone/>
            </a:pPr>
            <a:r>
              <a:rPr lang="es-MX" dirty="0">
                <a:latin typeface="Baskerville Old Face" panose="02020602080505020303" pitchFamily="18" charset="0"/>
              </a:rPr>
              <a:t>Por último, otra de las atribuciones conferidas a esta Sala Especializada, es la correspondiente a los procedimientos, resoluciones definitivas o actos administrativos que se dicten sobre </a:t>
            </a:r>
            <a:r>
              <a:rPr lang="es-MX" b="1" dirty="0">
                <a:latin typeface="Baskerville Old Face" panose="02020602080505020303" pitchFamily="18" charset="0"/>
              </a:rPr>
              <a:t>INTERPRETACIÓN Y CUMPLIMIENTO DE CONTRATOS DE OBRAS PÚBLICAS, ADQUISICIONES, ARRENDAMIENTOS Y SERVICIOS </a:t>
            </a:r>
            <a:r>
              <a:rPr lang="es-MX" dirty="0">
                <a:latin typeface="Baskerville Old Face" panose="02020602080505020303" pitchFamily="18" charset="0"/>
              </a:rPr>
              <a:t>celebrados por las dependencias y entidades de la Administración Pública Estatal. </a:t>
            </a:r>
          </a:p>
          <a:p>
            <a:pPr marL="0" indent="0" algn="just">
              <a:lnSpc>
                <a:spcPct val="100000"/>
              </a:lnSpc>
              <a:buNone/>
            </a:pPr>
            <a:endParaRPr lang="es-MX" dirty="0">
              <a:latin typeface="Baskerville Old Face" panose="02020602080505020303" pitchFamily="18" charset="0"/>
            </a:endParaRPr>
          </a:p>
          <a:p>
            <a:pPr marL="0" indent="0" algn="just">
              <a:lnSpc>
                <a:spcPct val="100000"/>
              </a:lnSpc>
              <a:buNone/>
            </a:pPr>
            <a:r>
              <a:rPr lang="es-MX" dirty="0">
                <a:latin typeface="Baskerville Old Face" panose="02020602080505020303" pitchFamily="18" charset="0"/>
              </a:rPr>
              <a:t>En el periodo informado, se recibieron </a:t>
            </a:r>
            <a:r>
              <a:rPr lang="es-MX" b="1" dirty="0">
                <a:latin typeface="Baskerville Old Face" panose="02020602080505020303" pitchFamily="18" charset="0"/>
              </a:rPr>
              <a:t>96</a:t>
            </a:r>
            <a:r>
              <a:rPr lang="es-MX" dirty="0">
                <a:latin typeface="Baskerville Old Face" panose="02020602080505020303" pitchFamily="18" charset="0"/>
              </a:rPr>
              <a:t> procesos administrativos relacionados con esta materia, de los que se resolvieron </a:t>
            </a:r>
            <a:r>
              <a:rPr lang="es-MX" b="1" dirty="0">
                <a:latin typeface="Baskerville Old Face" panose="02020602080505020303" pitchFamily="18" charset="0"/>
              </a:rPr>
              <a:t>59</a:t>
            </a:r>
            <a:r>
              <a:rPr lang="es-MX" dirty="0">
                <a:latin typeface="Baskerville Old Face" panose="02020602080505020303" pitchFamily="18" charset="0"/>
              </a:rPr>
              <a:t>, </a:t>
            </a:r>
            <a:r>
              <a:rPr lang="es-MX" b="1" dirty="0">
                <a:latin typeface="Baskerville Old Face" panose="02020602080505020303" pitchFamily="18" charset="0"/>
              </a:rPr>
              <a:t>2</a:t>
            </a:r>
            <a:r>
              <a:rPr lang="es-MX" dirty="0">
                <a:latin typeface="Baskerville Old Face" panose="02020602080505020303" pitchFamily="18" charset="0"/>
              </a:rPr>
              <a:t> demandas se tuvieron por no presentadas; </a:t>
            </a:r>
            <a:r>
              <a:rPr lang="es-MX" b="1" dirty="0">
                <a:latin typeface="Baskerville Old Face" panose="02020602080505020303" pitchFamily="18" charset="0"/>
              </a:rPr>
              <a:t>8 </a:t>
            </a:r>
            <a:r>
              <a:rPr lang="es-MX" dirty="0">
                <a:latin typeface="Baskerville Old Face" panose="02020602080505020303" pitchFamily="18" charset="0"/>
              </a:rPr>
              <a:t>se desecharon; </a:t>
            </a:r>
            <a:r>
              <a:rPr lang="es-MX" b="1" dirty="0">
                <a:latin typeface="Baskerville Old Face" panose="02020602080505020303" pitchFamily="18" charset="0"/>
              </a:rPr>
              <a:t>12 </a:t>
            </a:r>
            <a:r>
              <a:rPr lang="es-MX" dirty="0">
                <a:latin typeface="Baskerville Old Face" panose="02020602080505020303" pitchFamily="18" charset="0"/>
              </a:rPr>
              <a:t>fueron sobreseídas durante el trámite; y </a:t>
            </a:r>
            <a:r>
              <a:rPr lang="es-MX" b="1" dirty="0">
                <a:latin typeface="Baskerville Old Face" panose="02020602080505020303" pitchFamily="18" charset="0"/>
              </a:rPr>
              <a:t>2 </a:t>
            </a:r>
            <a:r>
              <a:rPr lang="es-MX" dirty="0">
                <a:latin typeface="Baskerville Old Face" panose="02020602080505020303" pitchFamily="18" charset="0"/>
              </a:rPr>
              <a:t>procesos se recibieron únicamente para ejecución de la sentencia.</a:t>
            </a:r>
          </a:p>
          <a:p>
            <a:pPr marL="0" indent="0" algn="just">
              <a:lnSpc>
                <a:spcPct val="100000"/>
              </a:lnSpc>
              <a:buNone/>
            </a:pPr>
            <a:endParaRPr lang="es-MX" dirty="0"/>
          </a:p>
          <a:p>
            <a:pPr marL="0" indent="0" algn="just">
              <a:lnSpc>
                <a:spcPct val="100000"/>
              </a:lnSpc>
              <a:buNone/>
            </a:pPr>
            <a:endParaRPr lang="es-MX" dirty="0"/>
          </a:p>
          <a:p>
            <a:pPr marL="0" indent="0" algn="just">
              <a:lnSpc>
                <a:spcPct val="100000"/>
              </a:lnSpc>
              <a:buNone/>
            </a:pPr>
            <a:endParaRPr lang="es-MX" dirty="0"/>
          </a:p>
          <a:p>
            <a:pPr marL="0" indent="0" algn="just">
              <a:lnSpc>
                <a:spcPct val="100000"/>
              </a:lnSpc>
              <a:buNone/>
            </a:pPr>
            <a:endParaRPr lang="es-MX" dirty="0"/>
          </a:p>
          <a:p>
            <a:pPr marL="0" indent="0" algn="just">
              <a:lnSpc>
                <a:spcPct val="210000"/>
              </a:lnSpc>
              <a:buNone/>
            </a:pPr>
            <a:endParaRPr lang="es-MX" dirty="0"/>
          </a:p>
        </p:txBody>
      </p:sp>
      <p:pic>
        <p:nvPicPr>
          <p:cNvPr id="2" name="Imagen 1">
            <a:extLst>
              <a:ext uri="{FF2B5EF4-FFF2-40B4-BE49-F238E27FC236}">
                <a16:creationId xmlns:a16="http://schemas.microsoft.com/office/drawing/2014/main" id="{7A6812F2-7974-D0F4-78FF-03CA4EBECC4B}"/>
              </a:ext>
            </a:extLst>
          </p:cNvPr>
          <p:cNvPicPr>
            <a:picLocks noChangeAspect="1"/>
          </p:cNvPicPr>
          <p:nvPr/>
        </p:nvPicPr>
        <p:blipFill>
          <a:blip r:embed="rId2"/>
          <a:stretch>
            <a:fillRect/>
          </a:stretch>
        </p:blipFill>
        <p:spPr>
          <a:xfrm>
            <a:off x="10040178" y="5049078"/>
            <a:ext cx="1808922" cy="1808922"/>
          </a:xfrm>
          <a:prstGeom prst="rect">
            <a:avLst/>
          </a:prstGeom>
        </p:spPr>
      </p:pic>
    </p:spTree>
    <p:extLst>
      <p:ext uri="{BB962C8B-B14F-4D97-AF65-F5344CB8AC3E}">
        <p14:creationId xmlns:p14="http://schemas.microsoft.com/office/powerpoint/2010/main" val="1915913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CD65D46-11D5-7341-0992-5FED4892DC9D}"/>
              </a:ext>
            </a:extLst>
          </p:cNvPr>
          <p:cNvSpPr txBox="1"/>
          <p:nvPr/>
        </p:nvSpPr>
        <p:spPr>
          <a:xfrm>
            <a:off x="419100" y="497702"/>
            <a:ext cx="11182349" cy="3077766"/>
          </a:xfrm>
          <a:prstGeom prst="rect">
            <a:avLst/>
          </a:prstGeom>
          <a:gradFill>
            <a:gsLst>
              <a:gs pos="41000">
                <a:schemeClr val="accent3">
                  <a:lumMod val="60000"/>
                  <a:lumOff val="40000"/>
                </a:schemeClr>
              </a:gs>
              <a:gs pos="53000">
                <a:schemeClr val="accent1">
                  <a:lumMod val="45000"/>
                  <a:lumOff val="55000"/>
                  <a:alpha val="4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800" b="1" dirty="0">
                <a:latin typeface="Baskerville Old Face" panose="02020602080505020303" pitchFamily="18" charset="0"/>
              </a:rPr>
              <a:t>USO DE INTELIGENCIA INSTITUCIONAL PARA LA CONSECUCIÓN DE UN FIN COMÚN: </a:t>
            </a:r>
          </a:p>
          <a:p>
            <a:pPr marL="285750" indent="-285750">
              <a:buFont typeface="Arial" panose="020B0604020202020204" pitchFamily="34" charset="0"/>
              <a:buChar char="•"/>
            </a:pPr>
            <a:endParaRPr lang="es-ES" sz="2800" b="1" dirty="0">
              <a:latin typeface="Baskerville Old Face" panose="02020602080505020303" pitchFamily="18" charset="0"/>
            </a:endParaRPr>
          </a:p>
          <a:p>
            <a:pPr marL="285750" indent="-285750">
              <a:buFont typeface="Arial" panose="020B0604020202020204" pitchFamily="34" charset="0"/>
              <a:buChar char="•"/>
            </a:pPr>
            <a:r>
              <a:rPr lang="es-ES" sz="2800" dirty="0">
                <a:latin typeface="Baskerville Old Face" panose="02020602080505020303" pitchFamily="18" charset="0"/>
              </a:rPr>
              <a:t>Eficientar el servicio público y combatir la corrupción en las administraciones públicas.</a:t>
            </a:r>
          </a:p>
          <a:p>
            <a:pPr marL="285750" indent="-285750">
              <a:buFont typeface="Arial" panose="020B0604020202020204" pitchFamily="34" charset="0"/>
              <a:buChar char="•"/>
            </a:pPr>
            <a:endParaRPr lang="es-ES" b="1" dirty="0">
              <a:latin typeface="Baskerville Old Face" panose="02020602080505020303" pitchFamily="18" charset="0"/>
            </a:endParaRPr>
          </a:p>
          <a:p>
            <a:pPr marL="285750" indent="-285750">
              <a:buFont typeface="Arial" panose="020B0604020202020204" pitchFamily="34" charset="0"/>
              <a:buChar char="•"/>
            </a:pPr>
            <a:endParaRPr lang="es-ES" dirty="0">
              <a:latin typeface="Baskerville Old Face" panose="02020602080505020303" pitchFamily="18" charset="0"/>
            </a:endParaRPr>
          </a:p>
          <a:p>
            <a:pPr marL="285750" indent="-285750">
              <a:buFont typeface="Arial" panose="020B0604020202020204" pitchFamily="34" charset="0"/>
              <a:buChar char="•"/>
            </a:pPr>
            <a:endParaRPr lang="es-MX" dirty="0">
              <a:latin typeface="Baskerville Old Face" panose="02020602080505020303" pitchFamily="18" charset="0"/>
            </a:endParaRPr>
          </a:p>
        </p:txBody>
      </p:sp>
      <p:pic>
        <p:nvPicPr>
          <p:cNvPr id="11" name="Imagen 10">
            <a:extLst>
              <a:ext uri="{FF2B5EF4-FFF2-40B4-BE49-F238E27FC236}">
                <a16:creationId xmlns:a16="http://schemas.microsoft.com/office/drawing/2014/main" id="{D0CEA9BD-683F-2174-B704-627EEE330B05}"/>
              </a:ext>
            </a:extLst>
          </p:cNvPr>
          <p:cNvPicPr>
            <a:picLocks noChangeAspect="1"/>
          </p:cNvPicPr>
          <p:nvPr/>
        </p:nvPicPr>
        <p:blipFill rotWithShape="1">
          <a:blip r:embed="rId2"/>
          <a:srcRect l="10579" t="26248" r="35288" b="60063"/>
          <a:stretch/>
        </p:blipFill>
        <p:spPr>
          <a:xfrm>
            <a:off x="1386320" y="3239762"/>
            <a:ext cx="10616452" cy="1509306"/>
          </a:xfrm>
          <a:prstGeom prst="rect">
            <a:avLst/>
          </a:prstGeom>
        </p:spPr>
      </p:pic>
      <p:sp>
        <p:nvSpPr>
          <p:cNvPr id="12" name="CuadroTexto 11">
            <a:extLst>
              <a:ext uri="{FF2B5EF4-FFF2-40B4-BE49-F238E27FC236}">
                <a16:creationId xmlns:a16="http://schemas.microsoft.com/office/drawing/2014/main" id="{A4CDE525-B194-DAF2-CE61-A3232545F454}"/>
              </a:ext>
            </a:extLst>
          </p:cNvPr>
          <p:cNvSpPr txBox="1"/>
          <p:nvPr/>
        </p:nvSpPr>
        <p:spPr>
          <a:xfrm>
            <a:off x="5629690" y="5314950"/>
            <a:ext cx="5314121" cy="1200329"/>
          </a:xfrm>
          <a:prstGeom prst="rect">
            <a:avLst/>
          </a:prstGeom>
          <a:noFill/>
        </p:spPr>
        <p:txBody>
          <a:bodyPr wrap="square" rtlCol="0">
            <a:spAutoFit/>
          </a:bodyPr>
          <a:lstStyle/>
          <a:p>
            <a:r>
              <a:rPr lang="es-ES" sz="2400" dirty="0">
                <a:solidFill>
                  <a:srgbClr val="C00000"/>
                </a:solidFill>
                <a:highlight>
                  <a:srgbClr val="D9DCC4"/>
                </a:highlight>
              </a:rPr>
              <a:t>…compartir experiencias mediante foros como este, homologar criterios y colaborar en la toma de decisiones.</a:t>
            </a:r>
            <a:endParaRPr lang="es-MX" sz="2400" dirty="0">
              <a:solidFill>
                <a:srgbClr val="C00000"/>
              </a:solidFill>
              <a:highlight>
                <a:srgbClr val="D9DCC4"/>
              </a:highlight>
            </a:endParaRPr>
          </a:p>
        </p:txBody>
      </p:sp>
      <p:pic>
        <p:nvPicPr>
          <p:cNvPr id="2" name="Imagen 1">
            <a:extLst>
              <a:ext uri="{FF2B5EF4-FFF2-40B4-BE49-F238E27FC236}">
                <a16:creationId xmlns:a16="http://schemas.microsoft.com/office/drawing/2014/main" id="{2B343893-4BCB-7B4E-46F0-ADE6DF953EAA}"/>
              </a:ext>
            </a:extLst>
          </p:cNvPr>
          <p:cNvPicPr>
            <a:picLocks noChangeAspect="1"/>
          </p:cNvPicPr>
          <p:nvPr/>
        </p:nvPicPr>
        <p:blipFill>
          <a:blip r:embed="rId3"/>
          <a:stretch>
            <a:fillRect/>
          </a:stretch>
        </p:blipFill>
        <p:spPr>
          <a:xfrm>
            <a:off x="249867" y="5314950"/>
            <a:ext cx="3018612" cy="1509306"/>
          </a:xfrm>
          <a:prstGeom prst="rect">
            <a:avLst/>
          </a:prstGeom>
        </p:spPr>
      </p:pic>
    </p:spTree>
    <p:extLst>
      <p:ext uri="{BB962C8B-B14F-4D97-AF65-F5344CB8AC3E}">
        <p14:creationId xmlns:p14="http://schemas.microsoft.com/office/powerpoint/2010/main" val="2333411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852156" y="4010656"/>
            <a:ext cx="6491237" cy="769441"/>
          </a:xfrm>
          <a:prstGeom prst="rect">
            <a:avLst/>
          </a:prstGeom>
          <a:noFill/>
        </p:spPr>
        <p:txBody>
          <a:bodyPr wrap="square" rtlCol="0">
            <a:spAutoFit/>
          </a:bodyPr>
          <a:lstStyle/>
          <a:p>
            <a:pPr algn="ctr"/>
            <a:r>
              <a:rPr lang="en-US" sz="4400" b="1" dirty="0">
                <a:solidFill>
                  <a:srgbClr val="535C60"/>
                </a:solidFill>
                <a:latin typeface="Arial" panose="020B0604020202020204" pitchFamily="34" charset="0"/>
                <a:cs typeface="Arial" panose="020B0604020202020204" pitchFamily="34" charset="0"/>
              </a:rPr>
              <a:t>GRACIAS</a:t>
            </a:r>
            <a:endParaRPr lang="es-MX" sz="4400" dirty="0">
              <a:solidFill>
                <a:srgbClr val="535C60"/>
              </a:solidFill>
              <a:latin typeface="Arial" panose="020B0604020202020204" pitchFamily="34" charset="0"/>
              <a:cs typeface="Arial" panose="020B0604020202020204" pitchFamily="34" charset="0"/>
            </a:endParaRPr>
          </a:p>
        </p:txBody>
      </p:sp>
      <p:pic>
        <p:nvPicPr>
          <p:cNvPr id="9" name="Gráfico 3">
            <a:extLst>
              <a:ext uri="{FF2B5EF4-FFF2-40B4-BE49-F238E27FC236}">
                <a16:creationId xmlns:a16="http://schemas.microsoft.com/office/drawing/2014/main" id="{21C6CC06-88AB-6C84-A694-99825B83482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24826" y="959805"/>
            <a:ext cx="1945896" cy="1945896"/>
          </a:xfrm>
          <a:prstGeom prst="rect">
            <a:avLst/>
          </a:prstGeom>
        </p:spPr>
      </p:pic>
      <p:sp>
        <p:nvSpPr>
          <p:cNvPr id="10" name="Rectángulo 9"/>
          <p:cNvSpPr/>
          <p:nvPr/>
        </p:nvSpPr>
        <p:spPr>
          <a:xfrm>
            <a:off x="2242423" y="3752680"/>
            <a:ext cx="3710702" cy="45720"/>
          </a:xfrm>
          <a:prstGeom prst="rect">
            <a:avLst/>
          </a:prstGeom>
          <a:gradFill flip="none" rotWithShape="1">
            <a:gsLst>
              <a:gs pos="0">
                <a:srgbClr val="B2AF49"/>
              </a:gs>
              <a:gs pos="100000">
                <a:srgbClr val="D7E299">
                  <a:alpha val="5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16" name="Imagen 15"/>
          <p:cNvPicPr>
            <a:picLocks noChangeAspect="1"/>
          </p:cNvPicPr>
          <p:nvPr/>
        </p:nvPicPr>
        <p:blipFill>
          <a:blip r:embed="rId5"/>
          <a:stretch>
            <a:fillRect/>
          </a:stretch>
        </p:blipFill>
        <p:spPr>
          <a:xfrm>
            <a:off x="412558" y="5394122"/>
            <a:ext cx="7370432" cy="866394"/>
          </a:xfrm>
          <a:prstGeom prst="rect">
            <a:avLst/>
          </a:prstGeom>
        </p:spPr>
      </p:pic>
    </p:spTree>
    <p:extLst>
      <p:ext uri="{BB962C8B-B14F-4D97-AF65-F5344CB8AC3E}">
        <p14:creationId xmlns:p14="http://schemas.microsoft.com/office/powerpoint/2010/main" val="52832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204395" y="-46003"/>
            <a:ext cx="10324824" cy="1877437"/>
          </a:xfrm>
          <a:prstGeom prst="rect">
            <a:avLst/>
          </a:prstGeom>
          <a:noFill/>
        </p:spPr>
        <p:txBody>
          <a:bodyPr wrap="square" rtlCol="0">
            <a:spAutoFit/>
          </a:bodyPr>
          <a:lstStyle/>
          <a:p>
            <a:pPr algn="ctr"/>
            <a:r>
              <a:rPr lang="es-MX" sz="3600" b="1" dirty="0">
                <a:solidFill>
                  <a:srgbClr val="949D61"/>
                </a:solidFill>
                <a:latin typeface="Bebas Neue" panose="020B0606020202050201" pitchFamily="34" charset="0"/>
                <a:cs typeface="Gisha" panose="020B0502040204020203" pitchFamily="34" charset="-79"/>
              </a:rPr>
              <a:t>Etapas esenciales de la substanciación del Procedimiento de Responsabilidad Administrativa</a:t>
            </a:r>
          </a:p>
          <a:p>
            <a:pPr algn="ctr"/>
            <a:r>
              <a:rPr lang="es-MX" sz="4400" b="1" dirty="0">
                <a:solidFill>
                  <a:srgbClr val="949D61"/>
                </a:solidFill>
                <a:latin typeface="Bebas Neue" panose="020B0606020202050201" pitchFamily="34" charset="0"/>
                <a:cs typeface="Gisha" panose="020B0502040204020203" pitchFamily="34" charset="-79"/>
              </a:rPr>
              <a:t>Faltas </a:t>
            </a:r>
            <a:r>
              <a:rPr lang="es-MX" sz="4400" b="1" u="sng" dirty="0">
                <a:solidFill>
                  <a:srgbClr val="949D61"/>
                </a:solidFill>
                <a:latin typeface="Bebas Neue" panose="020B0606020202050201" pitchFamily="34" charset="0"/>
                <a:cs typeface="Gisha" panose="020B0502040204020203" pitchFamily="34" charset="-79"/>
              </a:rPr>
              <a:t>no</a:t>
            </a:r>
            <a:r>
              <a:rPr lang="es-MX" sz="4400" b="1" dirty="0">
                <a:solidFill>
                  <a:srgbClr val="949D61"/>
                </a:solidFill>
                <a:latin typeface="Bebas Neue" panose="020B0606020202050201" pitchFamily="34" charset="0"/>
                <a:cs typeface="Gisha" panose="020B0502040204020203" pitchFamily="34" charset="-79"/>
              </a:rPr>
              <a:t> graves</a:t>
            </a:r>
            <a:endParaRPr lang="es-ES_tradnl" sz="4400" b="1"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384726" y="351701"/>
            <a:ext cx="786850" cy="6449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sp>
        <p:nvSpPr>
          <p:cNvPr id="69" name="Rectángulo 68"/>
          <p:cNvSpPr/>
          <p:nvPr/>
        </p:nvSpPr>
        <p:spPr>
          <a:xfrm>
            <a:off x="-300200" y="1653145"/>
            <a:ext cx="66008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graphicFrame>
        <p:nvGraphicFramePr>
          <p:cNvPr id="4" name="2 Diagrama">
            <a:extLst>
              <a:ext uri="{FF2B5EF4-FFF2-40B4-BE49-F238E27FC236}">
                <a16:creationId xmlns:a16="http://schemas.microsoft.com/office/drawing/2014/main" id="{67A61C9C-8815-719E-ECC5-4A322471C643}"/>
              </a:ext>
            </a:extLst>
          </p:cNvPr>
          <p:cNvGraphicFramePr/>
          <p:nvPr>
            <p:extLst>
              <p:ext uri="{D42A27DB-BD31-4B8C-83A1-F6EECF244321}">
                <p14:modId xmlns:p14="http://schemas.microsoft.com/office/powerpoint/2010/main" val="246154350"/>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11072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30601" y="285176"/>
            <a:ext cx="10324824" cy="1384995"/>
          </a:xfrm>
          <a:prstGeom prst="rect">
            <a:avLst/>
          </a:prstGeom>
          <a:noFill/>
        </p:spPr>
        <p:txBody>
          <a:bodyPr wrap="square" rtlCol="0">
            <a:spAutoFit/>
          </a:bodyPr>
          <a:lstStyle/>
          <a:p>
            <a:pPr algn="ctr"/>
            <a:r>
              <a:rPr lang="es-MX" sz="4000" b="1" dirty="0">
                <a:solidFill>
                  <a:srgbClr val="949D61"/>
                </a:solidFill>
                <a:latin typeface="Bebas Neue" panose="020B0606020202050201" pitchFamily="34" charset="0"/>
                <a:cs typeface="Gisha" panose="020B0502040204020203" pitchFamily="34" charset="-79"/>
              </a:rPr>
              <a:t>Etapas del Procedimiento de Responsabilidad Administrativa </a:t>
            </a:r>
            <a:r>
              <a:rPr lang="es-MX" sz="4400" b="1" dirty="0">
                <a:solidFill>
                  <a:srgbClr val="949D61"/>
                </a:solidFill>
                <a:latin typeface="Bebas Neue" panose="020B0606020202050201" pitchFamily="34" charset="0"/>
                <a:cs typeface="Gisha" panose="020B0502040204020203" pitchFamily="34" charset="-79"/>
              </a:rPr>
              <a:t>Faltas </a:t>
            </a:r>
            <a:r>
              <a:rPr lang="es-MX" sz="4400" b="1" u="sng" dirty="0">
                <a:solidFill>
                  <a:srgbClr val="949D61"/>
                </a:solidFill>
                <a:latin typeface="Bebas Neue" panose="020B0606020202050201" pitchFamily="34" charset="0"/>
                <a:cs typeface="Gisha" panose="020B0502040204020203" pitchFamily="34" charset="-79"/>
              </a:rPr>
              <a:t>graves</a:t>
            </a:r>
            <a:endParaRPr lang="es-ES_tradnl" sz="4400" b="1" u="sng"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384726" y="351701"/>
            <a:ext cx="786850" cy="6449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sp>
        <p:nvSpPr>
          <p:cNvPr id="69" name="Rectángulo 68"/>
          <p:cNvSpPr/>
          <p:nvPr/>
        </p:nvSpPr>
        <p:spPr>
          <a:xfrm>
            <a:off x="-242253" y="1008159"/>
            <a:ext cx="66008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 name="Rectángulo 1">
            <a:extLst>
              <a:ext uri="{FF2B5EF4-FFF2-40B4-BE49-F238E27FC236}">
                <a16:creationId xmlns:a16="http://schemas.microsoft.com/office/drawing/2014/main" id="{DE7D608B-30B8-4C7C-4FB4-4F3031210216}"/>
              </a:ext>
            </a:extLst>
          </p:cNvPr>
          <p:cNvSpPr/>
          <p:nvPr/>
        </p:nvSpPr>
        <p:spPr>
          <a:xfrm>
            <a:off x="1978656" y="1571101"/>
            <a:ext cx="3384376" cy="719014"/>
          </a:xfrm>
          <a:prstGeom prst="rect">
            <a:avLst/>
          </a:prstGeom>
          <a:solidFill>
            <a:srgbClr val="BBB487"/>
          </a:solidFill>
          <a:ln>
            <a:solidFill>
              <a:srgbClr val="BB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Artículo 208 LGRA</a:t>
            </a:r>
          </a:p>
          <a:p>
            <a:pPr algn="ctr"/>
            <a:r>
              <a:rPr lang="es-MX" dirty="0">
                <a:solidFill>
                  <a:sysClr val="windowText" lastClr="000000"/>
                </a:solidFill>
              </a:rPr>
              <a:t>(Substanciación)</a:t>
            </a:r>
            <a:endParaRPr lang="es-ES" dirty="0">
              <a:solidFill>
                <a:sysClr val="windowText" lastClr="000000"/>
              </a:solidFill>
            </a:endParaRPr>
          </a:p>
        </p:txBody>
      </p:sp>
      <p:sp>
        <p:nvSpPr>
          <p:cNvPr id="3" name="Rectángulo 2">
            <a:extLst>
              <a:ext uri="{FF2B5EF4-FFF2-40B4-BE49-F238E27FC236}">
                <a16:creationId xmlns:a16="http://schemas.microsoft.com/office/drawing/2014/main" id="{9FC2BBF3-BB65-D7CB-F7AB-B6AB228D938B}"/>
              </a:ext>
            </a:extLst>
          </p:cNvPr>
          <p:cNvSpPr/>
          <p:nvPr/>
        </p:nvSpPr>
        <p:spPr>
          <a:xfrm>
            <a:off x="5974172" y="1606098"/>
            <a:ext cx="3384376" cy="743372"/>
          </a:xfrm>
          <a:prstGeom prst="rect">
            <a:avLst/>
          </a:prstGeom>
          <a:solidFill>
            <a:srgbClr val="BBB487"/>
          </a:solidFill>
          <a:ln>
            <a:solidFill>
              <a:srgbClr val="BB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Artículo 209 LGRA</a:t>
            </a:r>
          </a:p>
          <a:p>
            <a:pPr algn="ctr"/>
            <a:r>
              <a:rPr lang="es-MX" dirty="0">
                <a:solidFill>
                  <a:sysClr val="windowText" lastClr="000000"/>
                </a:solidFill>
              </a:rPr>
              <a:t>(Fase de Resolución)</a:t>
            </a:r>
            <a:endParaRPr lang="es-ES" dirty="0">
              <a:solidFill>
                <a:sysClr val="windowText" lastClr="000000"/>
              </a:solidFill>
            </a:endParaRPr>
          </a:p>
        </p:txBody>
      </p:sp>
      <p:sp>
        <p:nvSpPr>
          <p:cNvPr id="70" name="Rectángulo 69">
            <a:extLst>
              <a:ext uri="{FF2B5EF4-FFF2-40B4-BE49-F238E27FC236}">
                <a16:creationId xmlns:a16="http://schemas.microsoft.com/office/drawing/2014/main" id="{7806B3C4-DD28-7667-3C4C-11EDE9E01BF9}"/>
              </a:ext>
            </a:extLst>
          </p:cNvPr>
          <p:cNvSpPr/>
          <p:nvPr/>
        </p:nvSpPr>
        <p:spPr>
          <a:xfrm>
            <a:off x="1984039" y="3376173"/>
            <a:ext cx="3378993" cy="576064"/>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Admisión del IPRA – Requerimiento en su caso</a:t>
            </a:r>
            <a:endParaRPr lang="es-ES" dirty="0">
              <a:solidFill>
                <a:sysClr val="windowText" lastClr="000000"/>
              </a:solidFill>
            </a:endParaRPr>
          </a:p>
        </p:txBody>
      </p:sp>
      <p:sp>
        <p:nvSpPr>
          <p:cNvPr id="71" name="Rectángulo 70">
            <a:extLst>
              <a:ext uri="{FF2B5EF4-FFF2-40B4-BE49-F238E27FC236}">
                <a16:creationId xmlns:a16="http://schemas.microsoft.com/office/drawing/2014/main" id="{0A15BF6F-EEBE-9D1E-B531-FF10CE272F0F}"/>
              </a:ext>
            </a:extLst>
          </p:cNvPr>
          <p:cNvSpPr/>
          <p:nvPr/>
        </p:nvSpPr>
        <p:spPr>
          <a:xfrm>
            <a:off x="1984039" y="4134614"/>
            <a:ext cx="3384376" cy="576064"/>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Emplazamiento del P.R.</a:t>
            </a:r>
            <a:endParaRPr lang="es-ES" dirty="0">
              <a:solidFill>
                <a:sysClr val="windowText" lastClr="000000"/>
              </a:solidFill>
            </a:endParaRPr>
          </a:p>
        </p:txBody>
      </p:sp>
      <p:sp>
        <p:nvSpPr>
          <p:cNvPr id="72" name="Rectángulo 71">
            <a:extLst>
              <a:ext uri="{FF2B5EF4-FFF2-40B4-BE49-F238E27FC236}">
                <a16:creationId xmlns:a16="http://schemas.microsoft.com/office/drawing/2014/main" id="{A8A9DE33-A812-383B-1EDE-A975CA3B9EF0}"/>
              </a:ext>
            </a:extLst>
          </p:cNvPr>
          <p:cNvSpPr/>
          <p:nvPr/>
        </p:nvSpPr>
        <p:spPr>
          <a:xfrm>
            <a:off x="1978656" y="4893055"/>
            <a:ext cx="3384376" cy="433114"/>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Desahogo de audiencia</a:t>
            </a:r>
            <a:endParaRPr lang="es-ES" dirty="0">
              <a:solidFill>
                <a:sysClr val="windowText" lastClr="000000"/>
              </a:solidFill>
            </a:endParaRPr>
          </a:p>
        </p:txBody>
      </p:sp>
      <p:sp>
        <p:nvSpPr>
          <p:cNvPr id="74" name="Rectángulo 73">
            <a:extLst>
              <a:ext uri="{FF2B5EF4-FFF2-40B4-BE49-F238E27FC236}">
                <a16:creationId xmlns:a16="http://schemas.microsoft.com/office/drawing/2014/main" id="{1CC694D1-62FF-E743-2529-6E601B0F953C}"/>
              </a:ext>
            </a:extLst>
          </p:cNvPr>
          <p:cNvSpPr/>
          <p:nvPr/>
        </p:nvSpPr>
        <p:spPr>
          <a:xfrm>
            <a:off x="5947020" y="5098598"/>
            <a:ext cx="3384376" cy="475677"/>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solidFill>
                  <a:sysClr val="windowText" lastClr="000000"/>
                </a:solidFill>
              </a:rPr>
              <a:t>Diligencia</a:t>
            </a:r>
            <a:r>
              <a:rPr lang="es-MX" dirty="0">
                <a:solidFill>
                  <a:sysClr val="windowText" lastClr="000000"/>
                </a:solidFill>
              </a:rPr>
              <a:t>s para mejor proveer</a:t>
            </a:r>
            <a:endParaRPr lang="es-ES" dirty="0">
              <a:solidFill>
                <a:sysClr val="windowText" lastClr="000000"/>
              </a:solidFill>
            </a:endParaRPr>
          </a:p>
        </p:txBody>
      </p:sp>
      <p:sp>
        <p:nvSpPr>
          <p:cNvPr id="75" name="Rectángulo 74">
            <a:extLst>
              <a:ext uri="{FF2B5EF4-FFF2-40B4-BE49-F238E27FC236}">
                <a16:creationId xmlns:a16="http://schemas.microsoft.com/office/drawing/2014/main" id="{90DCEB3F-F14B-AD19-ABDE-9B881EA4B14F}"/>
              </a:ext>
            </a:extLst>
          </p:cNvPr>
          <p:cNvSpPr/>
          <p:nvPr/>
        </p:nvSpPr>
        <p:spPr>
          <a:xfrm>
            <a:off x="5947020" y="3077793"/>
            <a:ext cx="3384376" cy="475677"/>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Posibilidad de reclasificación</a:t>
            </a:r>
            <a:endParaRPr lang="es-ES" dirty="0">
              <a:solidFill>
                <a:sysClr val="windowText" lastClr="000000"/>
              </a:solidFill>
            </a:endParaRPr>
          </a:p>
        </p:txBody>
      </p:sp>
      <p:sp>
        <p:nvSpPr>
          <p:cNvPr id="76" name="Rectángulo 75">
            <a:extLst>
              <a:ext uri="{FF2B5EF4-FFF2-40B4-BE49-F238E27FC236}">
                <a16:creationId xmlns:a16="http://schemas.microsoft.com/office/drawing/2014/main" id="{8C625E33-2E4A-140D-DC39-C6D9362536D6}"/>
              </a:ext>
            </a:extLst>
          </p:cNvPr>
          <p:cNvSpPr/>
          <p:nvPr/>
        </p:nvSpPr>
        <p:spPr>
          <a:xfrm>
            <a:off x="5954180" y="3739304"/>
            <a:ext cx="3384376" cy="576064"/>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Admisión y desahogo de pruebas</a:t>
            </a:r>
            <a:endParaRPr lang="es-ES" dirty="0">
              <a:solidFill>
                <a:sysClr val="windowText" lastClr="000000"/>
              </a:solidFill>
            </a:endParaRPr>
          </a:p>
        </p:txBody>
      </p:sp>
      <p:sp>
        <p:nvSpPr>
          <p:cNvPr id="77" name="Rectángulo 76">
            <a:extLst>
              <a:ext uri="{FF2B5EF4-FFF2-40B4-BE49-F238E27FC236}">
                <a16:creationId xmlns:a16="http://schemas.microsoft.com/office/drawing/2014/main" id="{244E0AC8-A470-C66F-75A1-C8D6103CEA9C}"/>
              </a:ext>
            </a:extLst>
          </p:cNvPr>
          <p:cNvSpPr/>
          <p:nvPr/>
        </p:nvSpPr>
        <p:spPr>
          <a:xfrm>
            <a:off x="5954180" y="4477153"/>
            <a:ext cx="3384376" cy="459660"/>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Alegatos</a:t>
            </a:r>
            <a:endParaRPr lang="es-ES" dirty="0">
              <a:solidFill>
                <a:sysClr val="windowText" lastClr="000000"/>
              </a:solidFill>
            </a:endParaRPr>
          </a:p>
        </p:txBody>
      </p:sp>
      <p:sp>
        <p:nvSpPr>
          <p:cNvPr id="78" name="Rectángulo 77">
            <a:extLst>
              <a:ext uri="{FF2B5EF4-FFF2-40B4-BE49-F238E27FC236}">
                <a16:creationId xmlns:a16="http://schemas.microsoft.com/office/drawing/2014/main" id="{C6245F7A-DA52-E6EC-0B46-882D31BD884B}"/>
              </a:ext>
            </a:extLst>
          </p:cNvPr>
          <p:cNvSpPr/>
          <p:nvPr/>
        </p:nvSpPr>
        <p:spPr>
          <a:xfrm>
            <a:off x="5947020" y="5736060"/>
            <a:ext cx="3384376" cy="459660"/>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Cierre de instrucción</a:t>
            </a:r>
            <a:endParaRPr lang="es-ES" dirty="0">
              <a:solidFill>
                <a:sysClr val="windowText" lastClr="000000"/>
              </a:solidFill>
            </a:endParaRPr>
          </a:p>
        </p:txBody>
      </p:sp>
      <p:sp>
        <p:nvSpPr>
          <p:cNvPr id="79" name="Rectángulo 78">
            <a:extLst>
              <a:ext uri="{FF2B5EF4-FFF2-40B4-BE49-F238E27FC236}">
                <a16:creationId xmlns:a16="http://schemas.microsoft.com/office/drawing/2014/main" id="{8B8B714E-5017-9BDB-79B2-C6D2FAE87E11}"/>
              </a:ext>
            </a:extLst>
          </p:cNvPr>
          <p:cNvSpPr/>
          <p:nvPr/>
        </p:nvSpPr>
        <p:spPr>
          <a:xfrm>
            <a:off x="5947020" y="6357505"/>
            <a:ext cx="3384376" cy="459660"/>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Resolución</a:t>
            </a:r>
            <a:endParaRPr lang="es-ES" dirty="0">
              <a:solidFill>
                <a:sysClr val="windowText" lastClr="000000"/>
              </a:solidFill>
            </a:endParaRPr>
          </a:p>
        </p:txBody>
      </p:sp>
      <p:sp>
        <p:nvSpPr>
          <p:cNvPr id="4" name="Rectángulo 3">
            <a:extLst>
              <a:ext uri="{FF2B5EF4-FFF2-40B4-BE49-F238E27FC236}">
                <a16:creationId xmlns:a16="http://schemas.microsoft.com/office/drawing/2014/main" id="{FF1593B1-2D4C-7B05-BFE4-50001209E009}"/>
              </a:ext>
            </a:extLst>
          </p:cNvPr>
          <p:cNvSpPr/>
          <p:nvPr/>
        </p:nvSpPr>
        <p:spPr>
          <a:xfrm>
            <a:off x="5947036" y="2439612"/>
            <a:ext cx="3384376" cy="475677"/>
          </a:xfrm>
          <a:prstGeom prst="rect">
            <a:avLst/>
          </a:prstGeom>
          <a:ln>
            <a:solidFill>
              <a:srgbClr val="949D6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solidFill>
                  <a:sysClr val="windowText" lastClr="000000"/>
                </a:solidFill>
              </a:rPr>
              <a:t>Recepción</a:t>
            </a:r>
            <a:endParaRPr lang="es-ES" dirty="0">
              <a:solidFill>
                <a:sysClr val="windowText" lastClr="000000"/>
              </a:solidFill>
            </a:endParaRPr>
          </a:p>
        </p:txBody>
      </p:sp>
    </p:spTree>
    <p:extLst>
      <p:ext uri="{BB962C8B-B14F-4D97-AF65-F5344CB8AC3E}">
        <p14:creationId xmlns:p14="http://schemas.microsoft.com/office/powerpoint/2010/main" val="337611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30601" y="285176"/>
            <a:ext cx="10324824" cy="707886"/>
          </a:xfrm>
          <a:prstGeom prst="rect">
            <a:avLst/>
          </a:prstGeom>
          <a:noFill/>
        </p:spPr>
        <p:txBody>
          <a:bodyPr wrap="square" rtlCol="0">
            <a:spAutoFit/>
          </a:bodyPr>
          <a:lstStyle/>
          <a:p>
            <a:pPr algn="ctr"/>
            <a:r>
              <a:rPr lang="es-MX" sz="4000" b="1" dirty="0">
                <a:solidFill>
                  <a:srgbClr val="949D61"/>
                </a:solidFill>
                <a:latin typeface="Bebas Neue" panose="020B0606020202050201" pitchFamily="34" charset="0"/>
                <a:cs typeface="Gisha" panose="020B0502040204020203" pitchFamily="34" charset="-79"/>
              </a:rPr>
              <a:t>Diligencias para mejor proveer</a:t>
            </a:r>
            <a:endParaRPr lang="es-ES_tradnl" sz="4400" b="1"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384726" y="351701"/>
            <a:ext cx="786850" cy="6449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sp>
        <p:nvSpPr>
          <p:cNvPr id="69" name="Rectángulo 68"/>
          <p:cNvSpPr/>
          <p:nvPr/>
        </p:nvSpPr>
        <p:spPr>
          <a:xfrm>
            <a:off x="-233940" y="1054617"/>
            <a:ext cx="66008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5" name="CuadroTexto 4">
            <a:extLst>
              <a:ext uri="{FF2B5EF4-FFF2-40B4-BE49-F238E27FC236}">
                <a16:creationId xmlns:a16="http://schemas.microsoft.com/office/drawing/2014/main" id="{6B7A6A3C-62F5-21E4-4BAE-DDD69BEBCF8F}"/>
              </a:ext>
            </a:extLst>
          </p:cNvPr>
          <p:cNvSpPr txBox="1"/>
          <p:nvPr/>
        </p:nvSpPr>
        <p:spPr>
          <a:xfrm>
            <a:off x="223218" y="1686873"/>
            <a:ext cx="9847726" cy="4608954"/>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just"/>
            <a:r>
              <a:rPr lang="es-MX" sz="2000" dirty="0"/>
              <a:t>Artículo 142. </a:t>
            </a:r>
            <a:r>
              <a:rPr lang="es-MX" sz="2000" b="1" dirty="0">
                <a:solidFill>
                  <a:srgbClr val="C00000"/>
                </a:solidFill>
              </a:rPr>
              <a:t>Las autoridades resolutoras del asunto </a:t>
            </a:r>
            <a:r>
              <a:rPr lang="es-MX" sz="2000" u="sng" dirty="0"/>
              <a:t>podrán</a:t>
            </a:r>
            <a:r>
              <a:rPr lang="es-MX" sz="2000" dirty="0"/>
              <a:t> ordenar la realización de diligencias para mejor proveer, sin que por ello se entienda abierta de nuevo la investigación, disponiendo la </a:t>
            </a:r>
            <a:r>
              <a:rPr lang="es-MX" sz="2000" u="sng" dirty="0"/>
              <a:t>práctica o ampliación de </a:t>
            </a:r>
            <a:r>
              <a:rPr lang="es-MX" sz="2000" b="1" u="sng" dirty="0"/>
              <a:t>cualquier diligencia probatoria</a:t>
            </a:r>
            <a:r>
              <a:rPr lang="es-MX" sz="2000" dirty="0"/>
              <a:t>, siempre que resulte pertinente </a:t>
            </a:r>
            <a:r>
              <a:rPr lang="es-MX" sz="2000" b="1" dirty="0"/>
              <a:t>para el conocimiento de los hechos relacionados con la existencia de la falta administrativa y la responsabilidad de quien la hubiera cometido</a:t>
            </a:r>
            <a:r>
              <a:rPr lang="es-MX" sz="2000" dirty="0"/>
              <a:t>. </a:t>
            </a:r>
          </a:p>
          <a:p>
            <a:pPr marL="214313" indent="-214313" algn="just">
              <a:buFont typeface="Arial" panose="020B0604020202020204" pitchFamily="34" charset="0"/>
              <a:buChar char="•"/>
            </a:pPr>
            <a:endParaRPr lang="es-MX" sz="2000" dirty="0"/>
          </a:p>
          <a:p>
            <a:pPr algn="just"/>
            <a:r>
              <a:rPr lang="es-MX" sz="2000" dirty="0"/>
              <a:t>Con las pruebas que se alleguen al procedimiento derivadas de diligencias para mejor proveer se dará </a:t>
            </a:r>
            <a:r>
              <a:rPr lang="es-MX" sz="2000" u="sng" dirty="0"/>
              <a:t>vista a las partes por el término de tres días para que manifiesten lo que a su derecho convenga</a:t>
            </a:r>
            <a:r>
              <a:rPr lang="es-MX" sz="2000" dirty="0"/>
              <a:t>, pudiendo ser objetadas en cuanto a su alcance y valor probatorio en la </a:t>
            </a:r>
            <a:r>
              <a:rPr lang="es-MX" sz="2000" u="sng" dirty="0"/>
              <a:t>vía incidental</a:t>
            </a:r>
            <a:r>
              <a:rPr lang="es-MX" sz="2000" dirty="0"/>
              <a:t>.</a:t>
            </a:r>
          </a:p>
          <a:p>
            <a:pPr marL="214313" indent="-214313" algn="just">
              <a:buFont typeface="Arial" panose="020B0604020202020204" pitchFamily="34" charset="0"/>
              <a:buChar char="•"/>
            </a:pPr>
            <a:endParaRPr lang="es-MX" sz="2000" i="1" dirty="0">
              <a:solidFill>
                <a:srgbClr val="C00000"/>
              </a:solidFill>
              <a:latin typeface="Book Antiqua" pitchFamily="18" charset="0"/>
            </a:endParaRPr>
          </a:p>
          <a:p>
            <a:pPr algn="just"/>
            <a:endParaRPr lang="es-MX" sz="2000" dirty="0"/>
          </a:p>
          <a:p>
            <a:pPr algn="r"/>
            <a:r>
              <a:rPr lang="es-MX" dirty="0"/>
              <a:t>Las diligencias para mejor proveer, vuelven a aparecer </a:t>
            </a:r>
            <a:r>
              <a:rPr lang="es-MX" b="1" dirty="0"/>
              <a:t>a cargo del sustanciador,</a:t>
            </a:r>
          </a:p>
          <a:p>
            <a:pPr algn="r"/>
            <a:r>
              <a:rPr lang="es-MX" dirty="0"/>
              <a:t> en los artículos 208, fr. IX (faltas no graves); y en el 209, fr. III (faltas graves).</a:t>
            </a:r>
          </a:p>
          <a:p>
            <a:endParaRPr lang="es-MX" sz="1350" i="1" dirty="0">
              <a:solidFill>
                <a:srgbClr val="C00000"/>
              </a:solidFill>
              <a:latin typeface="Book Antiqua" pitchFamily="18" charset="0"/>
            </a:endParaRPr>
          </a:p>
        </p:txBody>
      </p:sp>
    </p:spTree>
    <p:extLst>
      <p:ext uri="{BB962C8B-B14F-4D97-AF65-F5344CB8AC3E}">
        <p14:creationId xmlns:p14="http://schemas.microsoft.com/office/powerpoint/2010/main" val="399607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30601" y="285176"/>
            <a:ext cx="10324824" cy="707886"/>
          </a:xfrm>
          <a:prstGeom prst="rect">
            <a:avLst/>
          </a:prstGeom>
          <a:noFill/>
        </p:spPr>
        <p:txBody>
          <a:bodyPr wrap="square" rtlCol="0">
            <a:spAutoFit/>
          </a:bodyPr>
          <a:lstStyle/>
          <a:p>
            <a:pPr algn="ctr"/>
            <a:r>
              <a:rPr lang="es-MX" sz="4000" b="1" dirty="0">
                <a:solidFill>
                  <a:srgbClr val="949D61"/>
                </a:solidFill>
                <a:latin typeface="Bebas Neue" panose="020B0606020202050201" pitchFamily="34" charset="0"/>
                <a:cs typeface="Gisha" panose="020B0502040204020203" pitchFamily="34" charset="-79"/>
              </a:rPr>
              <a:t>Diligencias para mejor proveer</a:t>
            </a:r>
            <a:endParaRPr lang="es-ES_tradnl" sz="4400" b="1" dirty="0">
              <a:solidFill>
                <a:srgbClr val="949D61"/>
              </a:solidFill>
              <a:latin typeface="Bebas Neue" panose="020B0606020202050201" pitchFamily="34" charset="0"/>
              <a:cs typeface="Arial" panose="020B0604020202020204" pitchFamily="34" charset="0"/>
            </a:endParaRPr>
          </a:p>
        </p:txBody>
      </p:sp>
      <p:sp>
        <p:nvSpPr>
          <p:cNvPr id="8" name="Google Shape;10516;p89"/>
          <p:cNvSpPr/>
          <p:nvPr/>
        </p:nvSpPr>
        <p:spPr>
          <a:xfrm>
            <a:off x="384726" y="351701"/>
            <a:ext cx="786850" cy="6449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535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2AF49"/>
              </a:solidFill>
            </a:endParaRPr>
          </a:p>
        </p:txBody>
      </p:sp>
      <p:sp>
        <p:nvSpPr>
          <p:cNvPr id="69" name="Rectángulo 68"/>
          <p:cNvSpPr/>
          <p:nvPr/>
        </p:nvSpPr>
        <p:spPr>
          <a:xfrm>
            <a:off x="-233940" y="1054617"/>
            <a:ext cx="6600824" cy="398463"/>
          </a:xfrm>
          <a:prstGeom prst="rect">
            <a:avLst/>
          </a:prstGeom>
          <a:gradFill flip="none" rotWithShape="1">
            <a:gsLst>
              <a:gs pos="0">
                <a:srgbClr val="B2AF49">
                  <a:alpha val="0"/>
                </a:srgbClr>
              </a:gs>
              <a:gs pos="100000">
                <a:srgbClr val="B2AF49">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grpSp>
        <p:nvGrpSpPr>
          <p:cNvPr id="9" name="Grupo 8"/>
          <p:cNvGrpSpPr/>
          <p:nvPr/>
        </p:nvGrpSpPr>
        <p:grpSpPr>
          <a:xfrm>
            <a:off x="10783270" y="5505450"/>
            <a:ext cx="1185512" cy="1189040"/>
            <a:chOff x="10783270" y="5505450"/>
            <a:chExt cx="1185512" cy="1189040"/>
          </a:xfrm>
        </p:grpSpPr>
        <p:sp>
          <p:nvSpPr>
            <p:cNvPr id="10" name="AutoShape 3"/>
            <p:cNvSpPr>
              <a:spLocks noChangeAspect="1" noChangeArrowheads="1" noTextEdit="1"/>
            </p:cNvSpPr>
            <p:nvPr/>
          </p:nvSpPr>
          <p:spPr bwMode="auto">
            <a:xfrm>
              <a:off x="10820400" y="5543550"/>
              <a:ext cx="11112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Oval 5"/>
            <p:cNvSpPr>
              <a:spLocks noChangeArrowheads="1"/>
            </p:cNvSpPr>
            <p:nvPr/>
          </p:nvSpPr>
          <p:spPr bwMode="auto">
            <a:xfrm>
              <a:off x="10783270" y="5505450"/>
              <a:ext cx="1185512" cy="11890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s-MX"/>
            </a:p>
          </p:txBody>
        </p:sp>
        <p:sp>
          <p:nvSpPr>
            <p:cNvPr id="12" name="Freeform 6"/>
            <p:cNvSpPr>
              <a:spLocks noEditPoints="1"/>
            </p:cNvSpPr>
            <p:nvPr/>
          </p:nvSpPr>
          <p:spPr bwMode="auto">
            <a:xfrm>
              <a:off x="11339513" y="6257925"/>
              <a:ext cx="31750" cy="33338"/>
            </a:xfrm>
            <a:custGeom>
              <a:avLst/>
              <a:gdLst>
                <a:gd name="T0" fmla="*/ 0 w 294"/>
                <a:gd name="T1" fmla="*/ 0 h 310"/>
                <a:gd name="T2" fmla="*/ 119 w 294"/>
                <a:gd name="T3" fmla="*/ 0 h 310"/>
                <a:gd name="T4" fmla="*/ 294 w 294"/>
                <a:gd name="T5" fmla="*/ 153 h 310"/>
                <a:gd name="T6" fmla="*/ 294 w 294"/>
                <a:gd name="T7" fmla="*/ 154 h 310"/>
                <a:gd name="T8" fmla="*/ 118 w 294"/>
                <a:gd name="T9" fmla="*/ 310 h 310"/>
                <a:gd name="T10" fmla="*/ 0 w 294"/>
                <a:gd name="T11" fmla="*/ 310 h 310"/>
                <a:gd name="T12" fmla="*/ 0 w 294"/>
                <a:gd name="T13" fmla="*/ 0 h 310"/>
                <a:gd name="T14" fmla="*/ 121 w 294"/>
                <a:gd name="T15" fmla="*/ 234 h 310"/>
                <a:gd name="T16" fmla="*/ 206 w 294"/>
                <a:gd name="T17" fmla="*/ 155 h 310"/>
                <a:gd name="T18" fmla="*/ 206 w 294"/>
                <a:gd name="T19" fmla="*/ 155 h 310"/>
                <a:gd name="T20" fmla="*/ 121 w 294"/>
                <a:gd name="T21" fmla="*/ 76 h 310"/>
                <a:gd name="T22" fmla="*/ 86 w 294"/>
                <a:gd name="T23" fmla="*/ 76 h 310"/>
                <a:gd name="T24" fmla="*/ 86 w 294"/>
                <a:gd name="T25" fmla="*/ 234 h 310"/>
                <a:gd name="T26" fmla="*/ 121 w 294"/>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310">
                  <a:moveTo>
                    <a:pt x="0" y="0"/>
                  </a:moveTo>
                  <a:cubicBezTo>
                    <a:pt x="119" y="0"/>
                    <a:pt x="119" y="0"/>
                    <a:pt x="119" y="0"/>
                  </a:cubicBezTo>
                  <a:cubicBezTo>
                    <a:pt x="230" y="0"/>
                    <a:pt x="294" y="64"/>
                    <a:pt x="294" y="153"/>
                  </a:cubicBezTo>
                  <a:cubicBezTo>
                    <a:pt x="294" y="154"/>
                    <a:pt x="294" y="154"/>
                    <a:pt x="294" y="154"/>
                  </a:cubicBezTo>
                  <a:cubicBezTo>
                    <a:pt x="294" y="244"/>
                    <a:pt x="229" y="310"/>
                    <a:pt x="118" y="310"/>
                  </a:cubicBezTo>
                  <a:cubicBezTo>
                    <a:pt x="0" y="310"/>
                    <a:pt x="0" y="310"/>
                    <a:pt x="0" y="310"/>
                  </a:cubicBezTo>
                  <a:lnTo>
                    <a:pt x="0" y="0"/>
                  </a:lnTo>
                  <a:close/>
                  <a:moveTo>
                    <a:pt x="121" y="234"/>
                  </a:moveTo>
                  <a:cubicBezTo>
                    <a:pt x="172" y="234"/>
                    <a:pt x="206" y="205"/>
                    <a:pt x="206" y="155"/>
                  </a:cubicBezTo>
                  <a:cubicBezTo>
                    <a:pt x="206" y="155"/>
                    <a:pt x="206" y="155"/>
                    <a:pt x="206" y="155"/>
                  </a:cubicBezTo>
                  <a:cubicBezTo>
                    <a:pt x="206" y="105"/>
                    <a:pt x="172"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Freeform 7"/>
            <p:cNvSpPr>
              <a:spLocks/>
            </p:cNvSpPr>
            <p:nvPr/>
          </p:nvSpPr>
          <p:spPr bwMode="auto">
            <a:xfrm>
              <a:off x="11374438" y="6257925"/>
              <a:ext cx="28575" cy="33338"/>
            </a:xfrm>
            <a:custGeom>
              <a:avLst/>
              <a:gdLst>
                <a:gd name="T0" fmla="*/ 0 w 18"/>
                <a:gd name="T1" fmla="*/ 0 h 21"/>
                <a:gd name="T2" fmla="*/ 18 w 18"/>
                <a:gd name="T3" fmla="*/ 0 h 21"/>
                <a:gd name="T4" fmla="*/ 18 w 18"/>
                <a:gd name="T5" fmla="*/ 5 h 21"/>
                <a:gd name="T6" fmla="*/ 6 w 18"/>
                <a:gd name="T7" fmla="*/ 5 h 21"/>
                <a:gd name="T8" fmla="*/ 6 w 18"/>
                <a:gd name="T9" fmla="*/ 8 h 21"/>
                <a:gd name="T10" fmla="*/ 17 w 18"/>
                <a:gd name="T11" fmla="*/ 8 h 21"/>
                <a:gd name="T12" fmla="*/ 17 w 18"/>
                <a:gd name="T13" fmla="*/ 13 h 21"/>
                <a:gd name="T14" fmla="*/ 6 w 18"/>
                <a:gd name="T15" fmla="*/ 13 h 21"/>
                <a:gd name="T16" fmla="*/ 6 w 18"/>
                <a:gd name="T17" fmla="*/ 16 h 21"/>
                <a:gd name="T18" fmla="*/ 18 w 18"/>
                <a:gd name="T19" fmla="*/ 16 h 21"/>
                <a:gd name="T20" fmla="*/ 18 w 18"/>
                <a:gd name="T21" fmla="*/ 21 h 21"/>
                <a:gd name="T22" fmla="*/ 0 w 18"/>
                <a:gd name="T23" fmla="*/ 21 h 21"/>
                <a:gd name="T24" fmla="*/ 0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0" y="0"/>
                  </a:moveTo>
                  <a:lnTo>
                    <a:pt x="18" y="0"/>
                  </a:lnTo>
                  <a:lnTo>
                    <a:pt x="18" y="5"/>
                  </a:lnTo>
                  <a:lnTo>
                    <a:pt x="6" y="5"/>
                  </a:lnTo>
                  <a:lnTo>
                    <a:pt x="6" y="8"/>
                  </a:lnTo>
                  <a:lnTo>
                    <a:pt x="17" y="8"/>
                  </a:lnTo>
                  <a:lnTo>
                    <a:pt x="17" y="13"/>
                  </a:lnTo>
                  <a:lnTo>
                    <a:pt x="6" y="13"/>
                  </a:lnTo>
                  <a:lnTo>
                    <a:pt x="6" y="16"/>
                  </a:lnTo>
                  <a:lnTo>
                    <a:pt x="18" y="16"/>
                  </a:lnTo>
                  <a:lnTo>
                    <a:pt x="18"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Freeform 8"/>
            <p:cNvSpPr>
              <a:spLocks/>
            </p:cNvSpPr>
            <p:nvPr/>
          </p:nvSpPr>
          <p:spPr bwMode="auto">
            <a:xfrm>
              <a:off x="11418888" y="6256338"/>
              <a:ext cx="23813" cy="34925"/>
            </a:xfrm>
            <a:custGeom>
              <a:avLst/>
              <a:gdLst>
                <a:gd name="T0" fmla="*/ 0 w 225"/>
                <a:gd name="T1" fmla="*/ 263 h 315"/>
                <a:gd name="T2" fmla="*/ 56 w 225"/>
                <a:gd name="T3" fmla="*/ 210 h 315"/>
                <a:gd name="T4" fmla="*/ 104 w 225"/>
                <a:gd name="T5" fmla="*/ 239 h 315"/>
                <a:gd name="T6" fmla="*/ 139 w 225"/>
                <a:gd name="T7" fmla="*/ 196 h 315"/>
                <a:gd name="T8" fmla="*/ 139 w 225"/>
                <a:gd name="T9" fmla="*/ 0 h 315"/>
                <a:gd name="T10" fmla="*/ 225 w 225"/>
                <a:gd name="T11" fmla="*/ 0 h 315"/>
                <a:gd name="T12" fmla="*/ 225 w 225"/>
                <a:gd name="T13" fmla="*/ 196 h 315"/>
                <a:gd name="T14" fmla="*/ 194 w 225"/>
                <a:gd name="T15" fmla="*/ 284 h 315"/>
                <a:gd name="T16" fmla="*/ 109 w 225"/>
                <a:gd name="T17" fmla="*/ 315 h 315"/>
                <a:gd name="T18" fmla="*/ 0 w 225"/>
                <a:gd name="T19" fmla="*/ 26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5">
                  <a:moveTo>
                    <a:pt x="0" y="263"/>
                  </a:moveTo>
                  <a:cubicBezTo>
                    <a:pt x="56" y="210"/>
                    <a:pt x="56" y="210"/>
                    <a:pt x="56" y="210"/>
                  </a:cubicBezTo>
                  <a:cubicBezTo>
                    <a:pt x="71" y="229"/>
                    <a:pt x="85" y="239"/>
                    <a:pt x="104" y="239"/>
                  </a:cubicBezTo>
                  <a:cubicBezTo>
                    <a:pt x="126" y="239"/>
                    <a:pt x="139" y="225"/>
                    <a:pt x="139" y="196"/>
                  </a:cubicBezTo>
                  <a:cubicBezTo>
                    <a:pt x="139" y="0"/>
                    <a:pt x="139" y="0"/>
                    <a:pt x="139" y="0"/>
                  </a:cubicBezTo>
                  <a:cubicBezTo>
                    <a:pt x="225" y="0"/>
                    <a:pt x="225" y="0"/>
                    <a:pt x="225" y="0"/>
                  </a:cubicBezTo>
                  <a:cubicBezTo>
                    <a:pt x="225" y="196"/>
                    <a:pt x="225" y="196"/>
                    <a:pt x="225" y="196"/>
                  </a:cubicBezTo>
                  <a:cubicBezTo>
                    <a:pt x="225" y="235"/>
                    <a:pt x="215" y="263"/>
                    <a:pt x="194" y="284"/>
                  </a:cubicBezTo>
                  <a:cubicBezTo>
                    <a:pt x="174" y="304"/>
                    <a:pt x="145" y="315"/>
                    <a:pt x="109" y="315"/>
                  </a:cubicBezTo>
                  <a:cubicBezTo>
                    <a:pt x="55" y="315"/>
                    <a:pt x="22" y="292"/>
                    <a:pt x="0" y="2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Freeform 9"/>
            <p:cNvSpPr>
              <a:spLocks/>
            </p:cNvSpPr>
            <p:nvPr/>
          </p:nvSpPr>
          <p:spPr bwMode="auto">
            <a:xfrm>
              <a:off x="11447463" y="6256338"/>
              <a:ext cx="31750" cy="34925"/>
            </a:xfrm>
            <a:custGeom>
              <a:avLst/>
              <a:gdLst>
                <a:gd name="T0" fmla="*/ 0 w 289"/>
                <a:gd name="T1" fmla="*/ 174 h 316"/>
                <a:gd name="T2" fmla="*/ 0 w 289"/>
                <a:gd name="T3" fmla="*/ 0 h 316"/>
                <a:gd name="T4" fmla="*/ 87 w 289"/>
                <a:gd name="T5" fmla="*/ 0 h 316"/>
                <a:gd name="T6" fmla="*/ 87 w 289"/>
                <a:gd name="T7" fmla="*/ 172 h 316"/>
                <a:gd name="T8" fmla="*/ 144 w 289"/>
                <a:gd name="T9" fmla="*/ 239 h 316"/>
                <a:gd name="T10" fmla="*/ 202 w 289"/>
                <a:gd name="T11" fmla="*/ 175 h 316"/>
                <a:gd name="T12" fmla="*/ 202 w 289"/>
                <a:gd name="T13" fmla="*/ 0 h 316"/>
                <a:gd name="T14" fmla="*/ 289 w 289"/>
                <a:gd name="T15" fmla="*/ 0 h 316"/>
                <a:gd name="T16" fmla="*/ 289 w 289"/>
                <a:gd name="T17" fmla="*/ 172 h 316"/>
                <a:gd name="T18" fmla="*/ 143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7" y="0"/>
                    <a:pt x="87" y="0"/>
                    <a:pt x="87" y="0"/>
                  </a:cubicBezTo>
                  <a:cubicBezTo>
                    <a:pt x="87" y="172"/>
                    <a:pt x="87" y="172"/>
                    <a:pt x="87" y="172"/>
                  </a:cubicBezTo>
                  <a:cubicBezTo>
                    <a:pt x="87" y="217"/>
                    <a:pt x="110" y="239"/>
                    <a:pt x="144"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3" y="316"/>
                  </a:cubicBezTo>
                  <a:cubicBezTo>
                    <a:pt x="55" y="316"/>
                    <a:pt x="0" y="271"/>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Freeform 10"/>
            <p:cNvSpPr>
              <a:spLocks/>
            </p:cNvSpPr>
            <p:nvPr/>
          </p:nvSpPr>
          <p:spPr bwMode="auto">
            <a:xfrm>
              <a:off x="11482388" y="6256338"/>
              <a:ext cx="28575" cy="34925"/>
            </a:xfrm>
            <a:custGeom>
              <a:avLst/>
              <a:gdLst>
                <a:gd name="T0" fmla="*/ 0 w 271"/>
                <a:gd name="T1" fmla="*/ 270 h 321"/>
                <a:gd name="T2" fmla="*/ 48 w 271"/>
                <a:gd name="T3" fmla="*/ 213 h 321"/>
                <a:gd name="T4" fmla="*/ 149 w 271"/>
                <a:gd name="T5" fmla="*/ 250 h 321"/>
                <a:gd name="T6" fmla="*/ 184 w 271"/>
                <a:gd name="T7" fmla="*/ 228 h 321"/>
                <a:gd name="T8" fmla="*/ 184 w 271"/>
                <a:gd name="T9" fmla="*/ 228 h 321"/>
                <a:gd name="T10" fmla="*/ 132 w 271"/>
                <a:gd name="T11" fmla="*/ 198 h 321"/>
                <a:gd name="T12" fmla="*/ 15 w 271"/>
                <a:gd name="T13" fmla="*/ 100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2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8"/>
                  </a:cubicBezTo>
                  <a:cubicBezTo>
                    <a:pt x="184" y="228"/>
                    <a:pt x="184" y="228"/>
                    <a:pt x="184" y="228"/>
                  </a:cubicBezTo>
                  <a:cubicBezTo>
                    <a:pt x="184" y="215"/>
                    <a:pt x="174" y="208"/>
                    <a:pt x="132" y="198"/>
                  </a:cubicBezTo>
                  <a:cubicBezTo>
                    <a:pt x="66" y="183"/>
                    <a:pt x="15" y="164"/>
                    <a:pt x="15" y="100"/>
                  </a:cubicBezTo>
                  <a:cubicBezTo>
                    <a:pt x="15" y="100"/>
                    <a:pt x="15" y="100"/>
                    <a:pt x="15" y="100"/>
                  </a:cubicBezTo>
                  <a:cubicBezTo>
                    <a:pt x="15" y="42"/>
                    <a:pt x="61" y="0"/>
                    <a:pt x="135" y="0"/>
                  </a:cubicBezTo>
                  <a:cubicBezTo>
                    <a:pt x="188" y="0"/>
                    <a:pt x="229" y="14"/>
                    <a:pt x="263" y="42"/>
                  </a:cubicBezTo>
                  <a:cubicBezTo>
                    <a:pt x="220" y="102"/>
                    <a:pt x="220" y="102"/>
                    <a:pt x="220" y="102"/>
                  </a:cubicBezTo>
                  <a:cubicBezTo>
                    <a:pt x="191" y="82"/>
                    <a:pt x="160" y="72"/>
                    <a:pt x="133" y="72"/>
                  </a:cubicBezTo>
                  <a:cubicBezTo>
                    <a:pt x="112" y="72"/>
                    <a:pt x="102" y="81"/>
                    <a:pt x="102" y="92"/>
                  </a:cubicBezTo>
                  <a:cubicBezTo>
                    <a:pt x="102" y="92"/>
                    <a:pt x="102" y="92"/>
                    <a:pt x="102" y="92"/>
                  </a:cubicBezTo>
                  <a:cubicBezTo>
                    <a:pt x="102" y="107"/>
                    <a:pt x="112" y="113"/>
                    <a:pt x="155" y="123"/>
                  </a:cubicBezTo>
                  <a:cubicBezTo>
                    <a:pt x="227" y="138"/>
                    <a:pt x="271" y="161"/>
                    <a:pt x="271" y="219"/>
                  </a:cubicBezTo>
                  <a:cubicBezTo>
                    <a:pt x="271" y="220"/>
                    <a:pt x="271" y="220"/>
                    <a:pt x="271" y="220"/>
                  </a:cubicBezTo>
                  <a:cubicBezTo>
                    <a:pt x="271" y="283"/>
                    <a:pt x="221" y="321"/>
                    <a:pt x="146" y="321"/>
                  </a:cubicBezTo>
                  <a:cubicBezTo>
                    <a:pt x="91" y="321"/>
                    <a:pt x="38"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Freeform 11"/>
            <p:cNvSpPr>
              <a:spLocks/>
            </p:cNvSpPr>
            <p:nvPr/>
          </p:nvSpPr>
          <p:spPr bwMode="auto">
            <a:xfrm>
              <a:off x="11514138" y="6257925"/>
              <a:ext cx="30163" cy="33338"/>
            </a:xfrm>
            <a:custGeom>
              <a:avLst/>
              <a:gdLst>
                <a:gd name="T0" fmla="*/ 6 w 19"/>
                <a:gd name="T1" fmla="*/ 5 h 21"/>
                <a:gd name="T2" fmla="*/ 0 w 19"/>
                <a:gd name="T3" fmla="*/ 5 h 21"/>
                <a:gd name="T4" fmla="*/ 0 w 19"/>
                <a:gd name="T5" fmla="*/ 0 h 21"/>
                <a:gd name="T6" fmla="*/ 19 w 19"/>
                <a:gd name="T7" fmla="*/ 0 h 21"/>
                <a:gd name="T8" fmla="*/ 19 w 19"/>
                <a:gd name="T9" fmla="*/ 5 h 21"/>
                <a:gd name="T10" fmla="*/ 12 w 19"/>
                <a:gd name="T11" fmla="*/ 5 h 21"/>
                <a:gd name="T12" fmla="*/ 12 w 19"/>
                <a:gd name="T13" fmla="*/ 21 h 21"/>
                <a:gd name="T14" fmla="*/ 6 w 19"/>
                <a:gd name="T15" fmla="*/ 21 h 21"/>
                <a:gd name="T16" fmla="*/ 6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6" y="5"/>
                  </a:moveTo>
                  <a:lnTo>
                    <a:pt x="0" y="5"/>
                  </a:lnTo>
                  <a:lnTo>
                    <a:pt x="0" y="0"/>
                  </a:lnTo>
                  <a:lnTo>
                    <a:pt x="19" y="0"/>
                  </a:lnTo>
                  <a:lnTo>
                    <a:pt x="19" y="5"/>
                  </a:lnTo>
                  <a:lnTo>
                    <a:pt x="12" y="5"/>
                  </a:lnTo>
                  <a:lnTo>
                    <a:pt x="12" y="21"/>
                  </a:lnTo>
                  <a:lnTo>
                    <a:pt x="6" y="21"/>
                  </a:lnTo>
                  <a:lnTo>
                    <a:pt x="6"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p:cNvSpPr>
              <a:spLocks noChangeArrowheads="1"/>
            </p:cNvSpPr>
            <p:nvPr/>
          </p:nvSpPr>
          <p:spPr bwMode="auto">
            <a:xfrm>
              <a:off x="115474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Freeform 13"/>
            <p:cNvSpPr>
              <a:spLocks/>
            </p:cNvSpPr>
            <p:nvPr/>
          </p:nvSpPr>
          <p:spPr bwMode="auto">
            <a:xfrm>
              <a:off x="11560175" y="6256338"/>
              <a:ext cx="33338" cy="34925"/>
            </a:xfrm>
            <a:custGeom>
              <a:avLst/>
              <a:gdLst>
                <a:gd name="T0" fmla="*/ 0 w 297"/>
                <a:gd name="T1" fmla="*/ 163 h 323"/>
                <a:gd name="T2" fmla="*/ 0 w 297"/>
                <a:gd name="T3" fmla="*/ 162 h 323"/>
                <a:gd name="T4" fmla="*/ 163 w 297"/>
                <a:gd name="T5" fmla="*/ 0 h 323"/>
                <a:gd name="T6" fmla="*/ 295 w 297"/>
                <a:gd name="T7" fmla="*/ 65 h 323"/>
                <a:gd name="T8" fmla="*/ 230 w 297"/>
                <a:gd name="T9" fmla="*/ 115 h 323"/>
                <a:gd name="T10" fmla="*/ 162 w 297"/>
                <a:gd name="T11" fmla="*/ 79 h 323"/>
                <a:gd name="T12" fmla="*/ 88 w 297"/>
                <a:gd name="T13" fmla="*/ 161 h 323"/>
                <a:gd name="T14" fmla="*/ 88 w 297"/>
                <a:gd name="T15" fmla="*/ 162 h 323"/>
                <a:gd name="T16" fmla="*/ 162 w 297"/>
                <a:gd name="T17" fmla="*/ 245 h 323"/>
                <a:gd name="T18" fmla="*/ 232 w 297"/>
                <a:gd name="T19" fmla="*/ 207 h 323"/>
                <a:gd name="T20" fmla="*/ 297 w 297"/>
                <a:gd name="T21" fmla="*/ 253 h 323"/>
                <a:gd name="T22" fmla="*/ 159 w 297"/>
                <a:gd name="T23" fmla="*/ 323 h 323"/>
                <a:gd name="T24" fmla="*/ 0 w 297"/>
                <a:gd name="T25" fmla="*/ 1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23">
                  <a:moveTo>
                    <a:pt x="0" y="163"/>
                  </a:moveTo>
                  <a:cubicBezTo>
                    <a:pt x="0" y="162"/>
                    <a:pt x="0" y="162"/>
                    <a:pt x="0" y="162"/>
                  </a:cubicBezTo>
                  <a:cubicBezTo>
                    <a:pt x="0" y="71"/>
                    <a:pt x="69" y="0"/>
                    <a:pt x="163" y="0"/>
                  </a:cubicBezTo>
                  <a:cubicBezTo>
                    <a:pt x="226" y="0"/>
                    <a:pt x="267" y="27"/>
                    <a:pt x="295" y="65"/>
                  </a:cubicBezTo>
                  <a:cubicBezTo>
                    <a:pt x="230" y="115"/>
                    <a:pt x="230" y="115"/>
                    <a:pt x="230" y="115"/>
                  </a:cubicBezTo>
                  <a:cubicBezTo>
                    <a:pt x="212" y="93"/>
                    <a:pt x="192" y="79"/>
                    <a:pt x="162" y="79"/>
                  </a:cubicBezTo>
                  <a:cubicBezTo>
                    <a:pt x="119" y="79"/>
                    <a:pt x="88" y="116"/>
                    <a:pt x="88" y="161"/>
                  </a:cubicBezTo>
                  <a:cubicBezTo>
                    <a:pt x="88" y="162"/>
                    <a:pt x="88" y="162"/>
                    <a:pt x="88" y="162"/>
                  </a:cubicBezTo>
                  <a:cubicBezTo>
                    <a:pt x="88" y="208"/>
                    <a:pt x="119" y="245"/>
                    <a:pt x="162" y="245"/>
                  </a:cubicBezTo>
                  <a:cubicBezTo>
                    <a:pt x="194" y="245"/>
                    <a:pt x="214" y="230"/>
                    <a:pt x="232" y="207"/>
                  </a:cubicBezTo>
                  <a:cubicBezTo>
                    <a:pt x="297" y="253"/>
                    <a:pt x="297" y="253"/>
                    <a:pt x="297" y="253"/>
                  </a:cubicBezTo>
                  <a:cubicBezTo>
                    <a:pt x="268" y="293"/>
                    <a:pt x="228" y="323"/>
                    <a:pt x="159" y="323"/>
                  </a:cubicBezTo>
                  <a:cubicBezTo>
                    <a:pt x="71" y="323"/>
                    <a:pt x="0" y="255"/>
                    <a:pt x="0" y="163"/>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p:cNvSpPr>
              <a:spLocks noChangeArrowheads="1"/>
            </p:cNvSpPr>
            <p:nvPr/>
          </p:nvSpPr>
          <p:spPr bwMode="auto">
            <a:xfrm>
              <a:off x="11598275" y="62579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15"/>
            <p:cNvSpPr>
              <a:spLocks noEditPoints="1"/>
            </p:cNvSpPr>
            <p:nvPr/>
          </p:nvSpPr>
          <p:spPr bwMode="auto">
            <a:xfrm>
              <a:off x="11610975" y="6257925"/>
              <a:ext cx="38100" cy="33338"/>
            </a:xfrm>
            <a:custGeom>
              <a:avLst/>
              <a:gdLst>
                <a:gd name="T0" fmla="*/ 9 w 24"/>
                <a:gd name="T1" fmla="*/ 0 h 21"/>
                <a:gd name="T2" fmla="*/ 15 w 24"/>
                <a:gd name="T3" fmla="*/ 0 h 21"/>
                <a:gd name="T4" fmla="*/ 24 w 24"/>
                <a:gd name="T5" fmla="*/ 21 h 21"/>
                <a:gd name="T6" fmla="*/ 18 w 24"/>
                <a:gd name="T7" fmla="*/ 21 h 21"/>
                <a:gd name="T8" fmla="*/ 16 w 24"/>
                <a:gd name="T9" fmla="*/ 18 h 21"/>
                <a:gd name="T10" fmla="*/ 8 w 24"/>
                <a:gd name="T11" fmla="*/ 18 h 21"/>
                <a:gd name="T12" fmla="*/ 7 w 24"/>
                <a:gd name="T13" fmla="*/ 21 h 21"/>
                <a:gd name="T14" fmla="*/ 0 w 24"/>
                <a:gd name="T15" fmla="*/ 21 h 21"/>
                <a:gd name="T16" fmla="*/ 9 w 24"/>
                <a:gd name="T17" fmla="*/ 0 h 21"/>
                <a:gd name="T18" fmla="*/ 15 w 24"/>
                <a:gd name="T19" fmla="*/ 13 h 21"/>
                <a:gd name="T20" fmla="*/ 12 w 24"/>
                <a:gd name="T21" fmla="*/ 7 h 21"/>
                <a:gd name="T22" fmla="*/ 10 w 24"/>
                <a:gd name="T23" fmla="*/ 13 h 21"/>
                <a:gd name="T24" fmla="*/ 15 w 24"/>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9" y="0"/>
                  </a:moveTo>
                  <a:lnTo>
                    <a:pt x="15" y="0"/>
                  </a:lnTo>
                  <a:lnTo>
                    <a:pt x="24" y="21"/>
                  </a:lnTo>
                  <a:lnTo>
                    <a:pt x="18" y="21"/>
                  </a:lnTo>
                  <a:lnTo>
                    <a:pt x="16" y="18"/>
                  </a:lnTo>
                  <a:lnTo>
                    <a:pt x="8" y="18"/>
                  </a:lnTo>
                  <a:lnTo>
                    <a:pt x="7" y="21"/>
                  </a:lnTo>
                  <a:lnTo>
                    <a:pt x="0" y="21"/>
                  </a:lnTo>
                  <a:lnTo>
                    <a:pt x="9" y="0"/>
                  </a:lnTo>
                  <a:close/>
                  <a:moveTo>
                    <a:pt x="15" y="13"/>
                  </a:moveTo>
                  <a:lnTo>
                    <a:pt x="12" y="7"/>
                  </a:lnTo>
                  <a:lnTo>
                    <a:pt x="10" y="13"/>
                  </a:lnTo>
                  <a:lnTo>
                    <a:pt x="15" y="13"/>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Freeform 16"/>
            <p:cNvSpPr>
              <a:spLocks/>
            </p:cNvSpPr>
            <p:nvPr/>
          </p:nvSpPr>
          <p:spPr bwMode="auto">
            <a:xfrm>
              <a:off x="11395075" y="6205538"/>
              <a:ext cx="30163" cy="34925"/>
            </a:xfrm>
            <a:custGeom>
              <a:avLst/>
              <a:gdLst>
                <a:gd name="T0" fmla="*/ 7 w 19"/>
                <a:gd name="T1" fmla="*/ 6 h 22"/>
                <a:gd name="T2" fmla="*/ 0 w 19"/>
                <a:gd name="T3" fmla="*/ 6 h 22"/>
                <a:gd name="T4" fmla="*/ 0 w 19"/>
                <a:gd name="T5" fmla="*/ 0 h 22"/>
                <a:gd name="T6" fmla="*/ 19 w 19"/>
                <a:gd name="T7" fmla="*/ 0 h 22"/>
                <a:gd name="T8" fmla="*/ 19 w 19"/>
                <a:gd name="T9" fmla="*/ 6 h 22"/>
                <a:gd name="T10" fmla="*/ 13 w 19"/>
                <a:gd name="T11" fmla="*/ 6 h 22"/>
                <a:gd name="T12" fmla="*/ 13 w 19"/>
                <a:gd name="T13" fmla="*/ 22 h 22"/>
                <a:gd name="T14" fmla="*/ 7 w 19"/>
                <a:gd name="T15" fmla="*/ 22 h 22"/>
                <a:gd name="T16" fmla="*/ 7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7" y="6"/>
                  </a:moveTo>
                  <a:lnTo>
                    <a:pt x="0" y="6"/>
                  </a:lnTo>
                  <a:lnTo>
                    <a:pt x="0" y="0"/>
                  </a:lnTo>
                  <a:lnTo>
                    <a:pt x="19" y="0"/>
                  </a:lnTo>
                  <a:lnTo>
                    <a:pt x="19" y="6"/>
                  </a:lnTo>
                  <a:lnTo>
                    <a:pt x="13" y="6"/>
                  </a:lnTo>
                  <a:lnTo>
                    <a:pt x="13" y="22"/>
                  </a:lnTo>
                  <a:lnTo>
                    <a:pt x="7" y="22"/>
                  </a:lnTo>
                  <a:lnTo>
                    <a:pt x="7" y="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Freeform 17"/>
            <p:cNvSpPr>
              <a:spLocks noEditPoints="1"/>
            </p:cNvSpPr>
            <p:nvPr/>
          </p:nvSpPr>
          <p:spPr bwMode="auto">
            <a:xfrm>
              <a:off x="11428413" y="6205538"/>
              <a:ext cx="31750" cy="34925"/>
            </a:xfrm>
            <a:custGeom>
              <a:avLst/>
              <a:gdLst>
                <a:gd name="T0" fmla="*/ 0 w 286"/>
                <a:gd name="T1" fmla="*/ 0 h 310"/>
                <a:gd name="T2" fmla="*/ 147 w 286"/>
                <a:gd name="T3" fmla="*/ 0 h 310"/>
                <a:gd name="T4" fmla="*/ 248 w 286"/>
                <a:gd name="T5" fmla="*/ 34 h 310"/>
                <a:gd name="T6" fmla="*/ 275 w 286"/>
                <a:gd name="T7" fmla="*/ 106 h 310"/>
                <a:gd name="T8" fmla="*/ 275 w 286"/>
                <a:gd name="T9" fmla="*/ 107 h 310"/>
                <a:gd name="T10" fmla="*/ 212 w 286"/>
                <a:gd name="T11" fmla="*/ 202 h 310"/>
                <a:gd name="T12" fmla="*/ 286 w 286"/>
                <a:gd name="T13" fmla="*/ 310 h 310"/>
                <a:gd name="T14" fmla="*/ 186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2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3"/>
                    <a:pt x="248" y="34"/>
                  </a:cubicBezTo>
                  <a:cubicBezTo>
                    <a:pt x="266" y="52"/>
                    <a:pt x="275" y="75"/>
                    <a:pt x="275" y="106"/>
                  </a:cubicBezTo>
                  <a:cubicBezTo>
                    <a:pt x="275" y="107"/>
                    <a:pt x="275" y="107"/>
                    <a:pt x="275" y="107"/>
                  </a:cubicBezTo>
                  <a:cubicBezTo>
                    <a:pt x="275" y="154"/>
                    <a:pt x="250" y="186"/>
                    <a:pt x="212" y="202"/>
                  </a:cubicBezTo>
                  <a:cubicBezTo>
                    <a:pt x="286" y="310"/>
                    <a:pt x="286" y="310"/>
                    <a:pt x="286" y="310"/>
                  </a:cubicBezTo>
                  <a:cubicBezTo>
                    <a:pt x="186" y="310"/>
                    <a:pt x="186" y="310"/>
                    <a:pt x="186"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2"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p:cNvSpPr>
              <a:spLocks noChangeArrowheads="1"/>
            </p:cNvSpPr>
            <p:nvPr/>
          </p:nvSpPr>
          <p:spPr bwMode="auto">
            <a:xfrm>
              <a:off x="11463338" y="6205538"/>
              <a:ext cx="9525" cy="34925"/>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Freeform 19"/>
            <p:cNvSpPr>
              <a:spLocks noEditPoints="1"/>
            </p:cNvSpPr>
            <p:nvPr/>
          </p:nvSpPr>
          <p:spPr bwMode="auto">
            <a:xfrm>
              <a:off x="11477625" y="6205538"/>
              <a:ext cx="30163" cy="34925"/>
            </a:xfrm>
            <a:custGeom>
              <a:avLst/>
              <a:gdLst>
                <a:gd name="T0" fmla="*/ 0 w 277"/>
                <a:gd name="T1" fmla="*/ 0 h 310"/>
                <a:gd name="T2" fmla="*/ 159 w 277"/>
                <a:gd name="T3" fmla="*/ 0 h 310"/>
                <a:gd name="T4" fmla="*/ 244 w 277"/>
                <a:gd name="T5" fmla="*/ 28 h 310"/>
                <a:gd name="T6" fmla="*/ 264 w 277"/>
                <a:gd name="T7" fmla="*/ 78 h 310"/>
                <a:gd name="T8" fmla="*/ 264 w 277"/>
                <a:gd name="T9" fmla="*/ 79 h 310"/>
                <a:gd name="T10" fmla="*/ 216 w 277"/>
                <a:gd name="T11" fmla="*/ 148 h 310"/>
                <a:gd name="T12" fmla="*/ 277 w 277"/>
                <a:gd name="T13" fmla="*/ 224 h 310"/>
                <a:gd name="T14" fmla="*/ 277 w 277"/>
                <a:gd name="T15" fmla="*/ 225 h 310"/>
                <a:gd name="T16" fmla="*/ 160 w 277"/>
                <a:gd name="T17" fmla="*/ 310 h 310"/>
                <a:gd name="T18" fmla="*/ 0 w 277"/>
                <a:gd name="T19" fmla="*/ 310 h 310"/>
                <a:gd name="T20" fmla="*/ 0 w 277"/>
                <a:gd name="T21" fmla="*/ 0 h 310"/>
                <a:gd name="T22" fmla="*/ 138 w 277"/>
                <a:gd name="T23" fmla="*/ 124 h 310"/>
                <a:gd name="T24" fmla="*/ 179 w 277"/>
                <a:gd name="T25" fmla="*/ 97 h 310"/>
                <a:gd name="T26" fmla="*/ 179 w 277"/>
                <a:gd name="T27" fmla="*/ 96 h 310"/>
                <a:gd name="T28" fmla="*/ 140 w 277"/>
                <a:gd name="T29" fmla="*/ 69 h 310"/>
                <a:gd name="T30" fmla="*/ 84 w 277"/>
                <a:gd name="T31" fmla="*/ 69 h 310"/>
                <a:gd name="T32" fmla="*/ 84 w 277"/>
                <a:gd name="T33" fmla="*/ 124 h 310"/>
                <a:gd name="T34" fmla="*/ 138 w 277"/>
                <a:gd name="T35" fmla="*/ 124 h 310"/>
                <a:gd name="T36" fmla="*/ 150 w 277"/>
                <a:gd name="T37" fmla="*/ 241 h 310"/>
                <a:gd name="T38" fmla="*/ 191 w 277"/>
                <a:gd name="T39" fmla="*/ 213 h 310"/>
                <a:gd name="T40" fmla="*/ 191 w 277"/>
                <a:gd name="T41" fmla="*/ 212 h 310"/>
                <a:gd name="T42" fmla="*/ 149 w 277"/>
                <a:gd name="T43" fmla="*/ 184 h 310"/>
                <a:gd name="T44" fmla="*/ 84 w 277"/>
                <a:gd name="T45" fmla="*/ 184 h 310"/>
                <a:gd name="T46" fmla="*/ 84 w 277"/>
                <a:gd name="T47" fmla="*/ 241 h 310"/>
                <a:gd name="T48" fmla="*/ 150 w 277"/>
                <a:gd name="T49" fmla="*/ 24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310">
                  <a:moveTo>
                    <a:pt x="0" y="0"/>
                  </a:moveTo>
                  <a:cubicBezTo>
                    <a:pt x="159" y="0"/>
                    <a:pt x="159" y="0"/>
                    <a:pt x="159" y="0"/>
                  </a:cubicBezTo>
                  <a:cubicBezTo>
                    <a:pt x="198" y="0"/>
                    <a:pt x="226" y="10"/>
                    <a:pt x="244" y="28"/>
                  </a:cubicBezTo>
                  <a:cubicBezTo>
                    <a:pt x="256" y="40"/>
                    <a:pt x="264" y="57"/>
                    <a:pt x="264" y="78"/>
                  </a:cubicBezTo>
                  <a:cubicBezTo>
                    <a:pt x="264" y="79"/>
                    <a:pt x="264" y="79"/>
                    <a:pt x="264" y="79"/>
                  </a:cubicBezTo>
                  <a:cubicBezTo>
                    <a:pt x="264" y="115"/>
                    <a:pt x="243" y="136"/>
                    <a:pt x="216" y="148"/>
                  </a:cubicBezTo>
                  <a:cubicBezTo>
                    <a:pt x="253" y="161"/>
                    <a:pt x="277" y="182"/>
                    <a:pt x="277" y="224"/>
                  </a:cubicBezTo>
                  <a:cubicBezTo>
                    <a:pt x="277" y="225"/>
                    <a:pt x="277" y="225"/>
                    <a:pt x="277" y="225"/>
                  </a:cubicBezTo>
                  <a:cubicBezTo>
                    <a:pt x="277" y="278"/>
                    <a:pt x="234" y="310"/>
                    <a:pt x="160" y="310"/>
                  </a:cubicBezTo>
                  <a:cubicBezTo>
                    <a:pt x="0" y="310"/>
                    <a:pt x="0" y="310"/>
                    <a:pt x="0" y="310"/>
                  </a:cubicBezTo>
                  <a:lnTo>
                    <a:pt x="0" y="0"/>
                  </a:lnTo>
                  <a:close/>
                  <a:moveTo>
                    <a:pt x="138" y="124"/>
                  </a:moveTo>
                  <a:cubicBezTo>
                    <a:pt x="164" y="124"/>
                    <a:pt x="179" y="115"/>
                    <a:pt x="179" y="97"/>
                  </a:cubicBezTo>
                  <a:cubicBezTo>
                    <a:pt x="179" y="96"/>
                    <a:pt x="179" y="96"/>
                    <a:pt x="179" y="96"/>
                  </a:cubicBezTo>
                  <a:cubicBezTo>
                    <a:pt x="179" y="79"/>
                    <a:pt x="165" y="69"/>
                    <a:pt x="140" y="69"/>
                  </a:cubicBezTo>
                  <a:cubicBezTo>
                    <a:pt x="84" y="69"/>
                    <a:pt x="84" y="69"/>
                    <a:pt x="84" y="69"/>
                  </a:cubicBezTo>
                  <a:cubicBezTo>
                    <a:pt x="84" y="124"/>
                    <a:pt x="84" y="124"/>
                    <a:pt x="84" y="124"/>
                  </a:cubicBezTo>
                  <a:lnTo>
                    <a:pt x="138" y="124"/>
                  </a:lnTo>
                  <a:close/>
                  <a:moveTo>
                    <a:pt x="150" y="241"/>
                  </a:moveTo>
                  <a:cubicBezTo>
                    <a:pt x="176" y="241"/>
                    <a:pt x="191" y="231"/>
                    <a:pt x="191" y="213"/>
                  </a:cubicBezTo>
                  <a:cubicBezTo>
                    <a:pt x="191" y="212"/>
                    <a:pt x="191" y="212"/>
                    <a:pt x="191" y="212"/>
                  </a:cubicBezTo>
                  <a:cubicBezTo>
                    <a:pt x="191" y="195"/>
                    <a:pt x="178" y="184"/>
                    <a:pt x="149" y="184"/>
                  </a:cubicBezTo>
                  <a:cubicBezTo>
                    <a:pt x="84" y="184"/>
                    <a:pt x="84" y="184"/>
                    <a:pt x="84" y="184"/>
                  </a:cubicBezTo>
                  <a:cubicBezTo>
                    <a:pt x="84" y="241"/>
                    <a:pt x="84" y="241"/>
                    <a:pt x="84" y="241"/>
                  </a:cubicBezTo>
                  <a:lnTo>
                    <a:pt x="150" y="24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Freeform 20"/>
            <p:cNvSpPr>
              <a:spLocks/>
            </p:cNvSpPr>
            <p:nvPr/>
          </p:nvSpPr>
          <p:spPr bwMode="auto">
            <a:xfrm>
              <a:off x="11510963" y="6205538"/>
              <a:ext cx="33338" cy="34925"/>
            </a:xfrm>
            <a:custGeom>
              <a:avLst/>
              <a:gdLst>
                <a:gd name="T0" fmla="*/ 0 w 289"/>
                <a:gd name="T1" fmla="*/ 174 h 316"/>
                <a:gd name="T2" fmla="*/ 0 w 289"/>
                <a:gd name="T3" fmla="*/ 0 h 316"/>
                <a:gd name="T4" fmla="*/ 88 w 289"/>
                <a:gd name="T5" fmla="*/ 0 h 316"/>
                <a:gd name="T6" fmla="*/ 88 w 289"/>
                <a:gd name="T7" fmla="*/ 173 h 316"/>
                <a:gd name="T8" fmla="*/ 145 w 289"/>
                <a:gd name="T9" fmla="*/ 239 h 316"/>
                <a:gd name="T10" fmla="*/ 202 w 289"/>
                <a:gd name="T11" fmla="*/ 175 h 316"/>
                <a:gd name="T12" fmla="*/ 202 w 289"/>
                <a:gd name="T13" fmla="*/ 0 h 316"/>
                <a:gd name="T14" fmla="*/ 289 w 289"/>
                <a:gd name="T15" fmla="*/ 0 h 316"/>
                <a:gd name="T16" fmla="*/ 289 w 289"/>
                <a:gd name="T17" fmla="*/ 172 h 316"/>
                <a:gd name="T18" fmla="*/ 144 w 289"/>
                <a:gd name="T19" fmla="*/ 316 h 316"/>
                <a:gd name="T20" fmla="*/ 0 w 289"/>
                <a:gd name="T2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16">
                  <a:moveTo>
                    <a:pt x="0" y="174"/>
                  </a:moveTo>
                  <a:cubicBezTo>
                    <a:pt x="0" y="0"/>
                    <a:pt x="0" y="0"/>
                    <a:pt x="0" y="0"/>
                  </a:cubicBezTo>
                  <a:cubicBezTo>
                    <a:pt x="88" y="0"/>
                    <a:pt x="88" y="0"/>
                    <a:pt x="88" y="0"/>
                  </a:cubicBezTo>
                  <a:cubicBezTo>
                    <a:pt x="88" y="173"/>
                    <a:pt x="88" y="173"/>
                    <a:pt x="88" y="173"/>
                  </a:cubicBezTo>
                  <a:cubicBezTo>
                    <a:pt x="88" y="217"/>
                    <a:pt x="110" y="239"/>
                    <a:pt x="145" y="239"/>
                  </a:cubicBezTo>
                  <a:cubicBezTo>
                    <a:pt x="179" y="239"/>
                    <a:pt x="202" y="218"/>
                    <a:pt x="202" y="175"/>
                  </a:cubicBezTo>
                  <a:cubicBezTo>
                    <a:pt x="202" y="0"/>
                    <a:pt x="202" y="0"/>
                    <a:pt x="202" y="0"/>
                  </a:cubicBezTo>
                  <a:cubicBezTo>
                    <a:pt x="289" y="0"/>
                    <a:pt x="289" y="0"/>
                    <a:pt x="289" y="0"/>
                  </a:cubicBezTo>
                  <a:cubicBezTo>
                    <a:pt x="289" y="172"/>
                    <a:pt x="289" y="172"/>
                    <a:pt x="289" y="172"/>
                  </a:cubicBezTo>
                  <a:cubicBezTo>
                    <a:pt x="289" y="272"/>
                    <a:pt x="232" y="316"/>
                    <a:pt x="144" y="316"/>
                  </a:cubicBezTo>
                  <a:cubicBezTo>
                    <a:pt x="56" y="316"/>
                    <a:pt x="0" y="272"/>
                    <a:pt x="0" y="17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Freeform 21"/>
            <p:cNvSpPr>
              <a:spLocks/>
            </p:cNvSpPr>
            <p:nvPr/>
          </p:nvSpPr>
          <p:spPr bwMode="auto">
            <a:xfrm>
              <a:off x="11547475" y="6205538"/>
              <a:ext cx="33338" cy="34925"/>
            </a:xfrm>
            <a:custGeom>
              <a:avLst/>
              <a:gdLst>
                <a:gd name="T0" fmla="*/ 0 w 21"/>
                <a:gd name="T1" fmla="*/ 0 h 22"/>
                <a:gd name="T2" fmla="*/ 6 w 21"/>
                <a:gd name="T3" fmla="*/ 0 h 22"/>
                <a:gd name="T4" fmla="*/ 15 w 21"/>
                <a:gd name="T5" fmla="*/ 12 h 22"/>
                <a:gd name="T6" fmla="*/ 15 w 21"/>
                <a:gd name="T7" fmla="*/ 0 h 22"/>
                <a:gd name="T8" fmla="*/ 21 w 21"/>
                <a:gd name="T9" fmla="*/ 0 h 22"/>
                <a:gd name="T10" fmla="*/ 21 w 21"/>
                <a:gd name="T11" fmla="*/ 22 h 22"/>
                <a:gd name="T12" fmla="*/ 16 w 21"/>
                <a:gd name="T13" fmla="*/ 22 h 22"/>
                <a:gd name="T14" fmla="*/ 6 w 21"/>
                <a:gd name="T15" fmla="*/ 10 h 22"/>
                <a:gd name="T16" fmla="*/ 6 w 21"/>
                <a:gd name="T17" fmla="*/ 22 h 22"/>
                <a:gd name="T18" fmla="*/ 0 w 21"/>
                <a:gd name="T19" fmla="*/ 22 h 22"/>
                <a:gd name="T20" fmla="*/ 0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0"/>
                  </a:moveTo>
                  <a:lnTo>
                    <a:pt x="6" y="0"/>
                  </a:lnTo>
                  <a:lnTo>
                    <a:pt x="15" y="12"/>
                  </a:lnTo>
                  <a:lnTo>
                    <a:pt x="15" y="0"/>
                  </a:lnTo>
                  <a:lnTo>
                    <a:pt x="21" y="0"/>
                  </a:lnTo>
                  <a:lnTo>
                    <a:pt x="21" y="22"/>
                  </a:lnTo>
                  <a:lnTo>
                    <a:pt x="16" y="22"/>
                  </a:lnTo>
                  <a:lnTo>
                    <a:pt x="6" y="10"/>
                  </a:lnTo>
                  <a:lnTo>
                    <a:pt x="6"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8" name="Freeform 22"/>
            <p:cNvSpPr>
              <a:spLocks noEditPoints="1"/>
            </p:cNvSpPr>
            <p:nvPr/>
          </p:nvSpPr>
          <p:spPr bwMode="auto">
            <a:xfrm>
              <a:off x="11583988" y="62055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7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7"/>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Freeform 23"/>
            <p:cNvSpPr>
              <a:spLocks/>
            </p:cNvSpPr>
            <p:nvPr/>
          </p:nvSpPr>
          <p:spPr bwMode="auto">
            <a:xfrm>
              <a:off x="11625263" y="6205538"/>
              <a:ext cx="26988" cy="34925"/>
            </a:xfrm>
            <a:custGeom>
              <a:avLst/>
              <a:gdLst>
                <a:gd name="T0" fmla="*/ 0 w 17"/>
                <a:gd name="T1" fmla="*/ 0 h 22"/>
                <a:gd name="T2" fmla="*/ 6 w 17"/>
                <a:gd name="T3" fmla="*/ 0 h 22"/>
                <a:gd name="T4" fmla="*/ 6 w 17"/>
                <a:gd name="T5" fmla="*/ 17 h 22"/>
                <a:gd name="T6" fmla="*/ 17 w 17"/>
                <a:gd name="T7" fmla="*/ 17 h 22"/>
                <a:gd name="T8" fmla="*/ 17 w 17"/>
                <a:gd name="T9" fmla="*/ 22 h 22"/>
                <a:gd name="T10" fmla="*/ 0 w 17"/>
                <a:gd name="T11" fmla="*/ 22 h 22"/>
                <a:gd name="T12" fmla="*/ 0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0"/>
                  </a:moveTo>
                  <a:lnTo>
                    <a:pt x="6" y="0"/>
                  </a:lnTo>
                  <a:lnTo>
                    <a:pt x="6" y="17"/>
                  </a:lnTo>
                  <a:lnTo>
                    <a:pt x="17" y="17"/>
                  </a:lnTo>
                  <a:lnTo>
                    <a:pt x="17" y="22"/>
                  </a:lnTo>
                  <a:lnTo>
                    <a:pt x="0"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 name="Freeform 24"/>
            <p:cNvSpPr>
              <a:spLocks noEditPoints="1"/>
            </p:cNvSpPr>
            <p:nvPr/>
          </p:nvSpPr>
          <p:spPr bwMode="auto">
            <a:xfrm>
              <a:off x="11226800"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Freeform 25"/>
            <p:cNvSpPr>
              <a:spLocks noEditPoints="1"/>
            </p:cNvSpPr>
            <p:nvPr/>
          </p:nvSpPr>
          <p:spPr bwMode="auto">
            <a:xfrm>
              <a:off x="11268075" y="6308725"/>
              <a:ext cx="33338" cy="33338"/>
            </a:xfrm>
            <a:custGeom>
              <a:avLst/>
              <a:gdLst>
                <a:gd name="T0" fmla="*/ 0 w 295"/>
                <a:gd name="T1" fmla="*/ 0 h 310"/>
                <a:gd name="T2" fmla="*/ 120 w 295"/>
                <a:gd name="T3" fmla="*/ 0 h 310"/>
                <a:gd name="T4" fmla="*/ 295 w 295"/>
                <a:gd name="T5" fmla="*/ 153 h 310"/>
                <a:gd name="T6" fmla="*/ 295 w 295"/>
                <a:gd name="T7" fmla="*/ 154 h 310"/>
                <a:gd name="T8" fmla="*/ 118 w 295"/>
                <a:gd name="T9" fmla="*/ 310 h 310"/>
                <a:gd name="T10" fmla="*/ 0 w 295"/>
                <a:gd name="T11" fmla="*/ 310 h 310"/>
                <a:gd name="T12" fmla="*/ 0 w 295"/>
                <a:gd name="T13" fmla="*/ 0 h 310"/>
                <a:gd name="T14" fmla="*/ 121 w 295"/>
                <a:gd name="T15" fmla="*/ 234 h 310"/>
                <a:gd name="T16" fmla="*/ 207 w 295"/>
                <a:gd name="T17" fmla="*/ 156 h 310"/>
                <a:gd name="T18" fmla="*/ 207 w 295"/>
                <a:gd name="T19" fmla="*/ 155 h 310"/>
                <a:gd name="T20" fmla="*/ 121 w 295"/>
                <a:gd name="T21" fmla="*/ 76 h 310"/>
                <a:gd name="T22" fmla="*/ 86 w 295"/>
                <a:gd name="T23" fmla="*/ 76 h 310"/>
                <a:gd name="T24" fmla="*/ 86 w 295"/>
                <a:gd name="T25" fmla="*/ 234 h 310"/>
                <a:gd name="T26" fmla="*/ 121 w 295"/>
                <a:gd name="T2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310">
                  <a:moveTo>
                    <a:pt x="0" y="0"/>
                  </a:moveTo>
                  <a:cubicBezTo>
                    <a:pt x="120" y="0"/>
                    <a:pt x="120" y="0"/>
                    <a:pt x="120" y="0"/>
                  </a:cubicBezTo>
                  <a:cubicBezTo>
                    <a:pt x="231" y="0"/>
                    <a:pt x="295" y="64"/>
                    <a:pt x="295" y="153"/>
                  </a:cubicBezTo>
                  <a:cubicBezTo>
                    <a:pt x="295" y="154"/>
                    <a:pt x="295" y="154"/>
                    <a:pt x="295" y="154"/>
                  </a:cubicBezTo>
                  <a:cubicBezTo>
                    <a:pt x="295" y="244"/>
                    <a:pt x="230" y="310"/>
                    <a:pt x="118" y="310"/>
                  </a:cubicBezTo>
                  <a:cubicBezTo>
                    <a:pt x="0" y="310"/>
                    <a:pt x="0" y="310"/>
                    <a:pt x="0" y="310"/>
                  </a:cubicBezTo>
                  <a:lnTo>
                    <a:pt x="0" y="0"/>
                  </a:lnTo>
                  <a:close/>
                  <a:moveTo>
                    <a:pt x="121" y="234"/>
                  </a:moveTo>
                  <a:cubicBezTo>
                    <a:pt x="173" y="234"/>
                    <a:pt x="207" y="206"/>
                    <a:pt x="207" y="156"/>
                  </a:cubicBezTo>
                  <a:cubicBezTo>
                    <a:pt x="207" y="155"/>
                    <a:pt x="207" y="155"/>
                    <a:pt x="207" y="155"/>
                  </a:cubicBezTo>
                  <a:cubicBezTo>
                    <a:pt x="207" y="105"/>
                    <a:pt x="173" y="76"/>
                    <a:pt x="121" y="76"/>
                  </a:cubicBezTo>
                  <a:cubicBezTo>
                    <a:pt x="86" y="76"/>
                    <a:pt x="86" y="76"/>
                    <a:pt x="86" y="76"/>
                  </a:cubicBezTo>
                  <a:cubicBezTo>
                    <a:pt x="86" y="234"/>
                    <a:pt x="86" y="234"/>
                    <a:pt x="86" y="234"/>
                  </a:cubicBezTo>
                  <a:lnTo>
                    <a:pt x="121" y="23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Freeform 26"/>
            <p:cNvSpPr>
              <a:spLocks/>
            </p:cNvSpPr>
            <p:nvPr/>
          </p:nvSpPr>
          <p:spPr bwMode="auto">
            <a:xfrm>
              <a:off x="11306175" y="6308725"/>
              <a:ext cx="36513" cy="33338"/>
            </a:xfrm>
            <a:custGeom>
              <a:avLst/>
              <a:gdLst>
                <a:gd name="T0" fmla="*/ 0 w 23"/>
                <a:gd name="T1" fmla="*/ 0 h 21"/>
                <a:gd name="T2" fmla="*/ 6 w 23"/>
                <a:gd name="T3" fmla="*/ 0 h 21"/>
                <a:gd name="T4" fmla="*/ 11 w 23"/>
                <a:gd name="T5" fmla="*/ 8 h 21"/>
                <a:gd name="T6" fmla="*/ 16 w 23"/>
                <a:gd name="T7" fmla="*/ 0 h 21"/>
                <a:gd name="T8" fmla="*/ 23 w 23"/>
                <a:gd name="T9" fmla="*/ 0 h 21"/>
                <a:gd name="T10" fmla="*/ 23 w 23"/>
                <a:gd name="T11" fmla="*/ 21 h 21"/>
                <a:gd name="T12" fmla="*/ 17 w 23"/>
                <a:gd name="T13" fmla="*/ 21 h 21"/>
                <a:gd name="T14" fmla="*/ 17 w 23"/>
                <a:gd name="T15" fmla="*/ 9 h 21"/>
                <a:gd name="T16" fmla="*/ 11 w 23"/>
                <a:gd name="T17" fmla="*/ 17 h 21"/>
                <a:gd name="T18" fmla="*/ 11 w 23"/>
                <a:gd name="T19" fmla="*/ 17 h 21"/>
                <a:gd name="T20" fmla="*/ 5 w 23"/>
                <a:gd name="T21" fmla="*/ 9 h 21"/>
                <a:gd name="T22" fmla="*/ 5 w 23"/>
                <a:gd name="T23" fmla="*/ 21 h 21"/>
                <a:gd name="T24" fmla="*/ 0 w 23"/>
                <a:gd name="T25" fmla="*/ 21 h 21"/>
                <a:gd name="T26" fmla="*/ 0 w 2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0"/>
                  </a:moveTo>
                  <a:lnTo>
                    <a:pt x="6" y="0"/>
                  </a:lnTo>
                  <a:lnTo>
                    <a:pt x="11" y="8"/>
                  </a:lnTo>
                  <a:lnTo>
                    <a:pt x="16" y="0"/>
                  </a:lnTo>
                  <a:lnTo>
                    <a:pt x="23" y="0"/>
                  </a:lnTo>
                  <a:lnTo>
                    <a:pt x="23" y="21"/>
                  </a:lnTo>
                  <a:lnTo>
                    <a:pt x="17" y="21"/>
                  </a:lnTo>
                  <a:lnTo>
                    <a:pt x="17" y="9"/>
                  </a:lnTo>
                  <a:lnTo>
                    <a:pt x="11" y="17"/>
                  </a:lnTo>
                  <a:lnTo>
                    <a:pt x="11" y="17"/>
                  </a:lnTo>
                  <a:lnTo>
                    <a:pt x="5" y="9"/>
                  </a:lnTo>
                  <a:lnTo>
                    <a:pt x="5"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27"/>
            <p:cNvSpPr>
              <a:spLocks noChangeArrowheads="1"/>
            </p:cNvSpPr>
            <p:nvPr/>
          </p:nvSpPr>
          <p:spPr bwMode="auto">
            <a:xfrm>
              <a:off x="11345863"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4" name="Freeform 28"/>
            <p:cNvSpPr>
              <a:spLocks/>
            </p:cNvSpPr>
            <p:nvPr/>
          </p:nvSpPr>
          <p:spPr bwMode="auto">
            <a:xfrm>
              <a:off x="11361738" y="6308725"/>
              <a:ext cx="31750" cy="33338"/>
            </a:xfrm>
            <a:custGeom>
              <a:avLst/>
              <a:gdLst>
                <a:gd name="T0" fmla="*/ 0 w 20"/>
                <a:gd name="T1" fmla="*/ 0 h 21"/>
                <a:gd name="T2" fmla="*/ 5 w 20"/>
                <a:gd name="T3" fmla="*/ 0 h 21"/>
                <a:gd name="T4" fmla="*/ 14 w 20"/>
                <a:gd name="T5" fmla="*/ 11 h 21"/>
                <a:gd name="T6" fmla="*/ 14 w 20"/>
                <a:gd name="T7" fmla="*/ 0 h 21"/>
                <a:gd name="T8" fmla="*/ 20 w 20"/>
                <a:gd name="T9" fmla="*/ 0 h 21"/>
                <a:gd name="T10" fmla="*/ 20 w 20"/>
                <a:gd name="T11" fmla="*/ 21 h 21"/>
                <a:gd name="T12" fmla="*/ 15 w 20"/>
                <a:gd name="T13" fmla="*/ 21 h 21"/>
                <a:gd name="T14" fmla="*/ 6 w 20"/>
                <a:gd name="T15" fmla="*/ 9 h 21"/>
                <a:gd name="T16" fmla="*/ 6 w 20"/>
                <a:gd name="T17" fmla="*/ 21 h 21"/>
                <a:gd name="T18" fmla="*/ 0 w 20"/>
                <a:gd name="T19" fmla="*/ 21 h 21"/>
                <a:gd name="T20" fmla="*/ 0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0" y="0"/>
                  </a:moveTo>
                  <a:lnTo>
                    <a:pt x="5" y="0"/>
                  </a:lnTo>
                  <a:lnTo>
                    <a:pt x="14" y="11"/>
                  </a:lnTo>
                  <a:lnTo>
                    <a:pt x="14" y="0"/>
                  </a:lnTo>
                  <a:lnTo>
                    <a:pt x="20" y="0"/>
                  </a:lnTo>
                  <a:lnTo>
                    <a:pt x="20" y="21"/>
                  </a:lnTo>
                  <a:lnTo>
                    <a:pt x="15" y="21"/>
                  </a:lnTo>
                  <a:lnTo>
                    <a:pt x="6" y="9"/>
                  </a:lnTo>
                  <a:lnTo>
                    <a:pt x="6" y="21"/>
                  </a:lnTo>
                  <a:lnTo>
                    <a:pt x="0" y="21"/>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Rectangle 29"/>
            <p:cNvSpPr>
              <a:spLocks noChangeArrowheads="1"/>
            </p:cNvSpPr>
            <p:nvPr/>
          </p:nvSpPr>
          <p:spPr bwMode="auto">
            <a:xfrm>
              <a:off x="11398250"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30"/>
            <p:cNvSpPr>
              <a:spLocks/>
            </p:cNvSpPr>
            <p:nvPr/>
          </p:nvSpPr>
          <p:spPr bwMode="auto">
            <a:xfrm>
              <a:off x="11410950" y="6307138"/>
              <a:ext cx="30163" cy="34925"/>
            </a:xfrm>
            <a:custGeom>
              <a:avLst/>
              <a:gdLst>
                <a:gd name="T0" fmla="*/ 0 w 271"/>
                <a:gd name="T1" fmla="*/ 270 h 321"/>
                <a:gd name="T2" fmla="*/ 48 w 271"/>
                <a:gd name="T3" fmla="*/ 213 h 321"/>
                <a:gd name="T4" fmla="*/ 149 w 271"/>
                <a:gd name="T5" fmla="*/ 250 h 321"/>
                <a:gd name="T6" fmla="*/ 184 w 271"/>
                <a:gd name="T7" fmla="*/ 229 h 321"/>
                <a:gd name="T8" fmla="*/ 184 w 271"/>
                <a:gd name="T9" fmla="*/ 228 h 321"/>
                <a:gd name="T10" fmla="*/ 132 w 271"/>
                <a:gd name="T11" fmla="*/ 198 h 321"/>
                <a:gd name="T12" fmla="*/ 15 w 271"/>
                <a:gd name="T13" fmla="*/ 101 h 321"/>
                <a:gd name="T14" fmla="*/ 15 w 271"/>
                <a:gd name="T15" fmla="*/ 100 h 321"/>
                <a:gd name="T16" fmla="*/ 135 w 271"/>
                <a:gd name="T17" fmla="*/ 0 h 321"/>
                <a:gd name="T18" fmla="*/ 263 w 271"/>
                <a:gd name="T19" fmla="*/ 42 h 321"/>
                <a:gd name="T20" fmla="*/ 220 w 271"/>
                <a:gd name="T21" fmla="*/ 102 h 321"/>
                <a:gd name="T22" fmla="*/ 133 w 271"/>
                <a:gd name="T23" fmla="*/ 72 h 321"/>
                <a:gd name="T24" fmla="*/ 102 w 271"/>
                <a:gd name="T25" fmla="*/ 92 h 321"/>
                <a:gd name="T26" fmla="*/ 102 w 271"/>
                <a:gd name="T27" fmla="*/ 93 h 321"/>
                <a:gd name="T28" fmla="*/ 155 w 271"/>
                <a:gd name="T29" fmla="*/ 123 h 321"/>
                <a:gd name="T30" fmla="*/ 271 w 271"/>
                <a:gd name="T31" fmla="*/ 219 h 321"/>
                <a:gd name="T32" fmla="*/ 271 w 271"/>
                <a:gd name="T33" fmla="*/ 220 h 321"/>
                <a:gd name="T34" fmla="*/ 146 w 271"/>
                <a:gd name="T35" fmla="*/ 321 h 321"/>
                <a:gd name="T36" fmla="*/ 0 w 271"/>
                <a:gd name="T37" fmla="*/ 2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21">
                  <a:moveTo>
                    <a:pt x="0" y="270"/>
                  </a:moveTo>
                  <a:cubicBezTo>
                    <a:pt x="48" y="213"/>
                    <a:pt x="48" y="213"/>
                    <a:pt x="48" y="213"/>
                  </a:cubicBezTo>
                  <a:cubicBezTo>
                    <a:pt x="79" y="237"/>
                    <a:pt x="113" y="250"/>
                    <a:pt x="149" y="250"/>
                  </a:cubicBezTo>
                  <a:cubicBezTo>
                    <a:pt x="172" y="250"/>
                    <a:pt x="184" y="242"/>
                    <a:pt x="184" y="229"/>
                  </a:cubicBezTo>
                  <a:cubicBezTo>
                    <a:pt x="184" y="228"/>
                    <a:pt x="184" y="228"/>
                    <a:pt x="184" y="228"/>
                  </a:cubicBezTo>
                  <a:cubicBezTo>
                    <a:pt x="184" y="215"/>
                    <a:pt x="174" y="208"/>
                    <a:pt x="132" y="198"/>
                  </a:cubicBezTo>
                  <a:cubicBezTo>
                    <a:pt x="66" y="183"/>
                    <a:pt x="15" y="164"/>
                    <a:pt x="15" y="101"/>
                  </a:cubicBezTo>
                  <a:cubicBezTo>
                    <a:pt x="15" y="100"/>
                    <a:pt x="15" y="100"/>
                    <a:pt x="15" y="100"/>
                  </a:cubicBezTo>
                  <a:cubicBezTo>
                    <a:pt x="15" y="42"/>
                    <a:pt x="61" y="0"/>
                    <a:pt x="135" y="0"/>
                  </a:cubicBezTo>
                  <a:cubicBezTo>
                    <a:pt x="188" y="0"/>
                    <a:pt x="229" y="15"/>
                    <a:pt x="263" y="42"/>
                  </a:cubicBezTo>
                  <a:cubicBezTo>
                    <a:pt x="220" y="102"/>
                    <a:pt x="220" y="102"/>
                    <a:pt x="220" y="102"/>
                  </a:cubicBezTo>
                  <a:cubicBezTo>
                    <a:pt x="191" y="82"/>
                    <a:pt x="160" y="72"/>
                    <a:pt x="133" y="72"/>
                  </a:cubicBezTo>
                  <a:cubicBezTo>
                    <a:pt x="112" y="72"/>
                    <a:pt x="102" y="81"/>
                    <a:pt x="102" y="92"/>
                  </a:cubicBezTo>
                  <a:cubicBezTo>
                    <a:pt x="102" y="93"/>
                    <a:pt x="102" y="93"/>
                    <a:pt x="102" y="93"/>
                  </a:cubicBezTo>
                  <a:cubicBezTo>
                    <a:pt x="102" y="107"/>
                    <a:pt x="112" y="113"/>
                    <a:pt x="155" y="123"/>
                  </a:cubicBezTo>
                  <a:cubicBezTo>
                    <a:pt x="227" y="138"/>
                    <a:pt x="271" y="161"/>
                    <a:pt x="271" y="219"/>
                  </a:cubicBezTo>
                  <a:cubicBezTo>
                    <a:pt x="271" y="220"/>
                    <a:pt x="271" y="220"/>
                    <a:pt x="271" y="220"/>
                  </a:cubicBezTo>
                  <a:cubicBezTo>
                    <a:pt x="271" y="284"/>
                    <a:pt x="221" y="321"/>
                    <a:pt x="146" y="321"/>
                  </a:cubicBezTo>
                  <a:cubicBezTo>
                    <a:pt x="91" y="321"/>
                    <a:pt x="39" y="304"/>
                    <a:pt x="0" y="27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31"/>
            <p:cNvSpPr>
              <a:spLocks/>
            </p:cNvSpPr>
            <p:nvPr/>
          </p:nvSpPr>
          <p:spPr bwMode="auto">
            <a:xfrm>
              <a:off x="11442700"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Freeform 32"/>
            <p:cNvSpPr>
              <a:spLocks noEditPoints="1"/>
            </p:cNvSpPr>
            <p:nvPr/>
          </p:nvSpPr>
          <p:spPr bwMode="auto">
            <a:xfrm>
              <a:off x="11476038" y="6308725"/>
              <a:ext cx="31750" cy="33338"/>
            </a:xfrm>
            <a:custGeom>
              <a:avLst/>
              <a:gdLst>
                <a:gd name="T0" fmla="*/ 0 w 286"/>
                <a:gd name="T1" fmla="*/ 0 h 310"/>
                <a:gd name="T2" fmla="*/ 147 w 286"/>
                <a:gd name="T3" fmla="*/ 0 h 310"/>
                <a:gd name="T4" fmla="*/ 248 w 286"/>
                <a:gd name="T5" fmla="*/ 34 h 310"/>
                <a:gd name="T6" fmla="*/ 276 w 286"/>
                <a:gd name="T7" fmla="*/ 106 h 310"/>
                <a:gd name="T8" fmla="*/ 276 w 286"/>
                <a:gd name="T9" fmla="*/ 107 h 310"/>
                <a:gd name="T10" fmla="*/ 212 w 286"/>
                <a:gd name="T11" fmla="*/ 202 h 310"/>
                <a:gd name="T12" fmla="*/ 286 w 286"/>
                <a:gd name="T13" fmla="*/ 310 h 310"/>
                <a:gd name="T14" fmla="*/ 187 w 286"/>
                <a:gd name="T15" fmla="*/ 310 h 310"/>
                <a:gd name="T16" fmla="*/ 124 w 286"/>
                <a:gd name="T17" fmla="*/ 216 h 310"/>
                <a:gd name="T18" fmla="*/ 86 w 286"/>
                <a:gd name="T19" fmla="*/ 216 h 310"/>
                <a:gd name="T20" fmla="*/ 86 w 286"/>
                <a:gd name="T21" fmla="*/ 310 h 310"/>
                <a:gd name="T22" fmla="*/ 0 w 286"/>
                <a:gd name="T23" fmla="*/ 310 h 310"/>
                <a:gd name="T24" fmla="*/ 0 w 286"/>
                <a:gd name="T25" fmla="*/ 0 h 310"/>
                <a:gd name="T26" fmla="*/ 143 w 286"/>
                <a:gd name="T27" fmla="*/ 149 h 310"/>
                <a:gd name="T28" fmla="*/ 189 w 286"/>
                <a:gd name="T29" fmla="*/ 112 h 310"/>
                <a:gd name="T30" fmla="*/ 189 w 286"/>
                <a:gd name="T31" fmla="*/ 111 h 310"/>
                <a:gd name="T32" fmla="*/ 143 w 286"/>
                <a:gd name="T33" fmla="*/ 75 h 310"/>
                <a:gd name="T34" fmla="*/ 86 w 286"/>
                <a:gd name="T35" fmla="*/ 75 h 310"/>
                <a:gd name="T36" fmla="*/ 86 w 286"/>
                <a:gd name="T37" fmla="*/ 149 h 310"/>
                <a:gd name="T38" fmla="*/ 143 w 286"/>
                <a:gd name="T39" fmla="*/ 1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310">
                  <a:moveTo>
                    <a:pt x="0" y="0"/>
                  </a:moveTo>
                  <a:cubicBezTo>
                    <a:pt x="147" y="0"/>
                    <a:pt x="147" y="0"/>
                    <a:pt x="147" y="0"/>
                  </a:cubicBezTo>
                  <a:cubicBezTo>
                    <a:pt x="194" y="0"/>
                    <a:pt x="227" y="12"/>
                    <a:pt x="248" y="34"/>
                  </a:cubicBezTo>
                  <a:cubicBezTo>
                    <a:pt x="266" y="52"/>
                    <a:pt x="276" y="75"/>
                    <a:pt x="276" y="106"/>
                  </a:cubicBezTo>
                  <a:cubicBezTo>
                    <a:pt x="276" y="107"/>
                    <a:pt x="276" y="107"/>
                    <a:pt x="276" y="107"/>
                  </a:cubicBezTo>
                  <a:cubicBezTo>
                    <a:pt x="276" y="154"/>
                    <a:pt x="250" y="186"/>
                    <a:pt x="212" y="202"/>
                  </a:cubicBezTo>
                  <a:cubicBezTo>
                    <a:pt x="286" y="310"/>
                    <a:pt x="286" y="310"/>
                    <a:pt x="286" y="310"/>
                  </a:cubicBezTo>
                  <a:cubicBezTo>
                    <a:pt x="187" y="310"/>
                    <a:pt x="187" y="310"/>
                    <a:pt x="187" y="310"/>
                  </a:cubicBezTo>
                  <a:cubicBezTo>
                    <a:pt x="124" y="216"/>
                    <a:pt x="124" y="216"/>
                    <a:pt x="124" y="216"/>
                  </a:cubicBezTo>
                  <a:cubicBezTo>
                    <a:pt x="86" y="216"/>
                    <a:pt x="86" y="216"/>
                    <a:pt x="86" y="216"/>
                  </a:cubicBezTo>
                  <a:cubicBezTo>
                    <a:pt x="86" y="310"/>
                    <a:pt x="86" y="310"/>
                    <a:pt x="86" y="310"/>
                  </a:cubicBezTo>
                  <a:cubicBezTo>
                    <a:pt x="0" y="310"/>
                    <a:pt x="0" y="310"/>
                    <a:pt x="0" y="310"/>
                  </a:cubicBezTo>
                  <a:lnTo>
                    <a:pt x="0" y="0"/>
                  </a:lnTo>
                  <a:close/>
                  <a:moveTo>
                    <a:pt x="143" y="149"/>
                  </a:moveTo>
                  <a:cubicBezTo>
                    <a:pt x="172" y="149"/>
                    <a:pt x="189" y="135"/>
                    <a:pt x="189" y="112"/>
                  </a:cubicBezTo>
                  <a:cubicBezTo>
                    <a:pt x="189" y="111"/>
                    <a:pt x="189" y="111"/>
                    <a:pt x="189" y="111"/>
                  </a:cubicBezTo>
                  <a:cubicBezTo>
                    <a:pt x="189" y="87"/>
                    <a:pt x="171" y="75"/>
                    <a:pt x="143" y="75"/>
                  </a:cubicBezTo>
                  <a:cubicBezTo>
                    <a:pt x="86" y="75"/>
                    <a:pt x="86" y="75"/>
                    <a:pt x="86" y="75"/>
                  </a:cubicBezTo>
                  <a:cubicBezTo>
                    <a:pt x="86" y="149"/>
                    <a:pt x="86" y="149"/>
                    <a:pt x="86" y="149"/>
                  </a:cubicBezTo>
                  <a:lnTo>
                    <a:pt x="143" y="149"/>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Freeform 33"/>
            <p:cNvSpPr>
              <a:spLocks noEditPoints="1"/>
            </p:cNvSpPr>
            <p:nvPr/>
          </p:nvSpPr>
          <p:spPr bwMode="auto">
            <a:xfrm>
              <a:off x="11509375" y="6307138"/>
              <a:ext cx="39688" cy="34925"/>
            </a:xfrm>
            <a:custGeom>
              <a:avLst/>
              <a:gdLst>
                <a:gd name="T0" fmla="*/ 9 w 25"/>
                <a:gd name="T1" fmla="*/ 0 h 22"/>
                <a:gd name="T2" fmla="*/ 15 w 25"/>
                <a:gd name="T3" fmla="*/ 0 h 22"/>
                <a:gd name="T4" fmla="*/ 25 w 25"/>
                <a:gd name="T5" fmla="*/ 22 h 22"/>
                <a:gd name="T6" fmla="*/ 18 w 25"/>
                <a:gd name="T7" fmla="*/ 22 h 22"/>
                <a:gd name="T8" fmla="*/ 16 w 25"/>
                <a:gd name="T9" fmla="*/ 18 h 22"/>
                <a:gd name="T10" fmla="*/ 8 w 25"/>
                <a:gd name="T11" fmla="*/ 18 h 22"/>
                <a:gd name="T12" fmla="*/ 7 w 25"/>
                <a:gd name="T13" fmla="*/ 22 h 22"/>
                <a:gd name="T14" fmla="*/ 0 w 25"/>
                <a:gd name="T15" fmla="*/ 22 h 22"/>
                <a:gd name="T16" fmla="*/ 9 w 25"/>
                <a:gd name="T17" fmla="*/ 0 h 22"/>
                <a:gd name="T18" fmla="*/ 15 w 25"/>
                <a:gd name="T19" fmla="*/ 14 h 22"/>
                <a:gd name="T20" fmla="*/ 12 w 25"/>
                <a:gd name="T21" fmla="*/ 8 h 22"/>
                <a:gd name="T22" fmla="*/ 10 w 25"/>
                <a:gd name="T23" fmla="*/ 14 h 22"/>
                <a:gd name="T24" fmla="*/ 15 w 25"/>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9" y="0"/>
                  </a:moveTo>
                  <a:lnTo>
                    <a:pt x="15" y="0"/>
                  </a:lnTo>
                  <a:lnTo>
                    <a:pt x="25" y="22"/>
                  </a:lnTo>
                  <a:lnTo>
                    <a:pt x="18" y="22"/>
                  </a:lnTo>
                  <a:lnTo>
                    <a:pt x="16" y="18"/>
                  </a:lnTo>
                  <a:lnTo>
                    <a:pt x="8" y="18"/>
                  </a:lnTo>
                  <a:lnTo>
                    <a:pt x="7"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34"/>
            <p:cNvSpPr>
              <a:spLocks/>
            </p:cNvSpPr>
            <p:nvPr/>
          </p:nvSpPr>
          <p:spPr bwMode="auto">
            <a:xfrm>
              <a:off x="11542713" y="6308725"/>
              <a:ext cx="30163" cy="33338"/>
            </a:xfrm>
            <a:custGeom>
              <a:avLst/>
              <a:gdLst>
                <a:gd name="T0" fmla="*/ 7 w 19"/>
                <a:gd name="T1" fmla="*/ 5 h 21"/>
                <a:gd name="T2" fmla="*/ 0 w 19"/>
                <a:gd name="T3" fmla="*/ 5 h 21"/>
                <a:gd name="T4" fmla="*/ 0 w 19"/>
                <a:gd name="T5" fmla="*/ 0 h 21"/>
                <a:gd name="T6" fmla="*/ 19 w 19"/>
                <a:gd name="T7" fmla="*/ 0 h 21"/>
                <a:gd name="T8" fmla="*/ 19 w 19"/>
                <a:gd name="T9" fmla="*/ 5 h 21"/>
                <a:gd name="T10" fmla="*/ 13 w 19"/>
                <a:gd name="T11" fmla="*/ 5 h 21"/>
                <a:gd name="T12" fmla="*/ 13 w 19"/>
                <a:gd name="T13" fmla="*/ 21 h 21"/>
                <a:gd name="T14" fmla="*/ 7 w 19"/>
                <a:gd name="T15" fmla="*/ 21 h 21"/>
                <a:gd name="T16" fmla="*/ 7 w 19"/>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7" y="5"/>
                  </a:moveTo>
                  <a:lnTo>
                    <a:pt x="0" y="5"/>
                  </a:lnTo>
                  <a:lnTo>
                    <a:pt x="0" y="0"/>
                  </a:lnTo>
                  <a:lnTo>
                    <a:pt x="19" y="0"/>
                  </a:lnTo>
                  <a:lnTo>
                    <a:pt x="19" y="5"/>
                  </a:lnTo>
                  <a:lnTo>
                    <a:pt x="13" y="5"/>
                  </a:lnTo>
                  <a:lnTo>
                    <a:pt x="13" y="21"/>
                  </a:lnTo>
                  <a:lnTo>
                    <a:pt x="7" y="21"/>
                  </a:lnTo>
                  <a:lnTo>
                    <a:pt x="7" y="5"/>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1" name="Rectangle 35"/>
            <p:cNvSpPr>
              <a:spLocks noChangeArrowheads="1"/>
            </p:cNvSpPr>
            <p:nvPr/>
          </p:nvSpPr>
          <p:spPr bwMode="auto">
            <a:xfrm>
              <a:off x="11577638" y="6308725"/>
              <a:ext cx="9525" cy="33338"/>
            </a:xfrm>
            <a:prstGeom prst="rect">
              <a:avLst/>
            </a:prstGeom>
            <a:solidFill>
              <a:srgbClr val="525B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Freeform 36"/>
            <p:cNvSpPr>
              <a:spLocks/>
            </p:cNvSpPr>
            <p:nvPr/>
          </p:nvSpPr>
          <p:spPr bwMode="auto">
            <a:xfrm>
              <a:off x="11590338" y="6307138"/>
              <a:ext cx="36513" cy="34925"/>
            </a:xfrm>
            <a:custGeom>
              <a:avLst/>
              <a:gdLst>
                <a:gd name="T0" fmla="*/ 0 w 23"/>
                <a:gd name="T1" fmla="*/ 0 h 22"/>
                <a:gd name="T2" fmla="*/ 7 w 23"/>
                <a:gd name="T3" fmla="*/ 0 h 22"/>
                <a:gd name="T4" fmla="*/ 12 w 23"/>
                <a:gd name="T5" fmla="*/ 14 h 22"/>
                <a:gd name="T6" fmla="*/ 16 w 23"/>
                <a:gd name="T7" fmla="*/ 0 h 22"/>
                <a:gd name="T8" fmla="*/ 23 w 23"/>
                <a:gd name="T9" fmla="*/ 0 h 22"/>
                <a:gd name="T10" fmla="*/ 14 w 23"/>
                <a:gd name="T11" fmla="*/ 22 h 22"/>
                <a:gd name="T12" fmla="*/ 9 w 23"/>
                <a:gd name="T13" fmla="*/ 22 h 22"/>
                <a:gd name="T14" fmla="*/ 0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0" y="0"/>
                  </a:moveTo>
                  <a:lnTo>
                    <a:pt x="7" y="0"/>
                  </a:lnTo>
                  <a:lnTo>
                    <a:pt x="12" y="14"/>
                  </a:lnTo>
                  <a:lnTo>
                    <a:pt x="16" y="0"/>
                  </a:lnTo>
                  <a:lnTo>
                    <a:pt x="23" y="0"/>
                  </a:lnTo>
                  <a:lnTo>
                    <a:pt x="14" y="22"/>
                  </a:lnTo>
                  <a:lnTo>
                    <a:pt x="9" y="22"/>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Freeform 37"/>
            <p:cNvSpPr>
              <a:spLocks noEditPoints="1"/>
            </p:cNvSpPr>
            <p:nvPr/>
          </p:nvSpPr>
          <p:spPr bwMode="auto">
            <a:xfrm>
              <a:off x="11617325" y="6307138"/>
              <a:ext cx="38100" cy="34925"/>
            </a:xfrm>
            <a:custGeom>
              <a:avLst/>
              <a:gdLst>
                <a:gd name="T0" fmla="*/ 9 w 24"/>
                <a:gd name="T1" fmla="*/ 0 h 22"/>
                <a:gd name="T2" fmla="*/ 15 w 24"/>
                <a:gd name="T3" fmla="*/ 0 h 22"/>
                <a:gd name="T4" fmla="*/ 24 w 24"/>
                <a:gd name="T5" fmla="*/ 22 h 22"/>
                <a:gd name="T6" fmla="*/ 18 w 24"/>
                <a:gd name="T7" fmla="*/ 22 h 22"/>
                <a:gd name="T8" fmla="*/ 16 w 24"/>
                <a:gd name="T9" fmla="*/ 18 h 22"/>
                <a:gd name="T10" fmla="*/ 8 w 24"/>
                <a:gd name="T11" fmla="*/ 18 h 22"/>
                <a:gd name="T12" fmla="*/ 6 w 24"/>
                <a:gd name="T13" fmla="*/ 22 h 22"/>
                <a:gd name="T14" fmla="*/ 0 w 24"/>
                <a:gd name="T15" fmla="*/ 22 h 22"/>
                <a:gd name="T16" fmla="*/ 9 w 24"/>
                <a:gd name="T17" fmla="*/ 0 h 22"/>
                <a:gd name="T18" fmla="*/ 15 w 24"/>
                <a:gd name="T19" fmla="*/ 14 h 22"/>
                <a:gd name="T20" fmla="*/ 12 w 24"/>
                <a:gd name="T21" fmla="*/ 8 h 22"/>
                <a:gd name="T22" fmla="*/ 10 w 24"/>
                <a:gd name="T23" fmla="*/ 14 h 22"/>
                <a:gd name="T24" fmla="*/ 15 w 24"/>
                <a:gd name="T2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9" y="0"/>
                  </a:moveTo>
                  <a:lnTo>
                    <a:pt x="15" y="0"/>
                  </a:lnTo>
                  <a:lnTo>
                    <a:pt x="24" y="22"/>
                  </a:lnTo>
                  <a:lnTo>
                    <a:pt x="18" y="22"/>
                  </a:lnTo>
                  <a:lnTo>
                    <a:pt x="16" y="18"/>
                  </a:lnTo>
                  <a:lnTo>
                    <a:pt x="8" y="18"/>
                  </a:lnTo>
                  <a:lnTo>
                    <a:pt x="6" y="22"/>
                  </a:lnTo>
                  <a:lnTo>
                    <a:pt x="0" y="22"/>
                  </a:lnTo>
                  <a:lnTo>
                    <a:pt x="9" y="0"/>
                  </a:lnTo>
                  <a:close/>
                  <a:moveTo>
                    <a:pt x="15" y="14"/>
                  </a:moveTo>
                  <a:lnTo>
                    <a:pt x="12" y="8"/>
                  </a:lnTo>
                  <a:lnTo>
                    <a:pt x="10" y="14"/>
                  </a:lnTo>
                  <a:lnTo>
                    <a:pt x="15" y="14"/>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4" name="Freeform 38"/>
            <p:cNvSpPr>
              <a:spLocks noEditPoints="1"/>
            </p:cNvSpPr>
            <p:nvPr/>
          </p:nvSpPr>
          <p:spPr bwMode="auto">
            <a:xfrm>
              <a:off x="11226800" y="6359525"/>
              <a:ext cx="17463" cy="20638"/>
            </a:xfrm>
            <a:custGeom>
              <a:avLst/>
              <a:gdLst>
                <a:gd name="T0" fmla="*/ 0 w 163"/>
                <a:gd name="T1" fmla="*/ 0 h 185"/>
                <a:gd name="T2" fmla="*/ 65 w 163"/>
                <a:gd name="T3" fmla="*/ 0 h 185"/>
                <a:gd name="T4" fmla="*/ 163 w 163"/>
                <a:gd name="T5" fmla="*/ 92 h 185"/>
                <a:gd name="T6" fmla="*/ 163 w 163"/>
                <a:gd name="T7" fmla="*/ 93 h 185"/>
                <a:gd name="T8" fmla="*/ 65 w 163"/>
                <a:gd name="T9" fmla="*/ 185 h 185"/>
                <a:gd name="T10" fmla="*/ 0 w 163"/>
                <a:gd name="T11" fmla="*/ 185 h 185"/>
                <a:gd name="T12" fmla="*/ 0 w 163"/>
                <a:gd name="T13" fmla="*/ 0 h 185"/>
                <a:gd name="T14" fmla="*/ 65 w 163"/>
                <a:gd name="T15" fmla="*/ 166 h 185"/>
                <a:gd name="T16" fmla="*/ 141 w 163"/>
                <a:gd name="T17" fmla="*/ 93 h 185"/>
                <a:gd name="T18" fmla="*/ 141 w 163"/>
                <a:gd name="T19" fmla="*/ 93 h 185"/>
                <a:gd name="T20" fmla="*/ 65 w 163"/>
                <a:gd name="T21" fmla="*/ 19 h 185"/>
                <a:gd name="T22" fmla="*/ 21 w 163"/>
                <a:gd name="T23" fmla="*/ 19 h 185"/>
                <a:gd name="T24" fmla="*/ 21 w 163"/>
                <a:gd name="T25" fmla="*/ 166 h 185"/>
                <a:gd name="T26" fmla="*/ 65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5" y="0"/>
                    <a:pt x="65" y="0"/>
                    <a:pt x="65" y="0"/>
                  </a:cubicBezTo>
                  <a:cubicBezTo>
                    <a:pt x="123" y="0"/>
                    <a:pt x="163" y="40"/>
                    <a:pt x="163" y="92"/>
                  </a:cubicBezTo>
                  <a:cubicBezTo>
                    <a:pt x="163" y="93"/>
                    <a:pt x="163" y="93"/>
                    <a:pt x="163" y="93"/>
                  </a:cubicBezTo>
                  <a:cubicBezTo>
                    <a:pt x="163" y="145"/>
                    <a:pt x="123" y="185"/>
                    <a:pt x="65" y="185"/>
                  </a:cubicBezTo>
                  <a:cubicBezTo>
                    <a:pt x="0" y="185"/>
                    <a:pt x="0" y="185"/>
                    <a:pt x="0" y="185"/>
                  </a:cubicBezTo>
                  <a:lnTo>
                    <a:pt x="0" y="0"/>
                  </a:lnTo>
                  <a:close/>
                  <a:moveTo>
                    <a:pt x="65" y="166"/>
                  </a:moveTo>
                  <a:cubicBezTo>
                    <a:pt x="111" y="166"/>
                    <a:pt x="141" y="134"/>
                    <a:pt x="141" y="93"/>
                  </a:cubicBezTo>
                  <a:cubicBezTo>
                    <a:pt x="141" y="93"/>
                    <a:pt x="141" y="93"/>
                    <a:pt x="141" y="93"/>
                  </a:cubicBezTo>
                  <a:cubicBezTo>
                    <a:pt x="141" y="52"/>
                    <a:pt x="111" y="19"/>
                    <a:pt x="65" y="19"/>
                  </a:cubicBezTo>
                  <a:cubicBezTo>
                    <a:pt x="21" y="19"/>
                    <a:pt x="21" y="19"/>
                    <a:pt x="21" y="19"/>
                  </a:cubicBezTo>
                  <a:cubicBezTo>
                    <a:pt x="21" y="166"/>
                    <a:pt x="21" y="166"/>
                    <a:pt x="21" y="166"/>
                  </a:cubicBezTo>
                  <a:lnTo>
                    <a:pt x="65"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39"/>
            <p:cNvSpPr>
              <a:spLocks/>
            </p:cNvSpPr>
            <p:nvPr/>
          </p:nvSpPr>
          <p:spPr bwMode="auto">
            <a:xfrm>
              <a:off x="11247438" y="6359525"/>
              <a:ext cx="14288" cy="20638"/>
            </a:xfrm>
            <a:custGeom>
              <a:avLst/>
              <a:gdLst>
                <a:gd name="T0" fmla="*/ 0 w 9"/>
                <a:gd name="T1" fmla="*/ 0 h 13"/>
                <a:gd name="T2" fmla="*/ 9 w 9"/>
                <a:gd name="T3" fmla="*/ 0 h 13"/>
                <a:gd name="T4" fmla="*/ 9 w 9"/>
                <a:gd name="T5" fmla="*/ 1 h 13"/>
                <a:gd name="T6" fmla="*/ 1 w 9"/>
                <a:gd name="T7" fmla="*/ 1 h 13"/>
                <a:gd name="T8" fmla="*/ 1 w 9"/>
                <a:gd name="T9" fmla="*/ 6 h 13"/>
                <a:gd name="T10" fmla="*/ 8 w 9"/>
                <a:gd name="T11" fmla="*/ 6 h 13"/>
                <a:gd name="T12" fmla="*/ 8 w 9"/>
                <a:gd name="T13" fmla="*/ 7 h 13"/>
                <a:gd name="T14" fmla="*/ 1 w 9"/>
                <a:gd name="T15" fmla="*/ 7 h 13"/>
                <a:gd name="T16" fmla="*/ 1 w 9"/>
                <a:gd name="T17" fmla="*/ 12 h 13"/>
                <a:gd name="T18" fmla="*/ 9 w 9"/>
                <a:gd name="T19" fmla="*/ 12 h 13"/>
                <a:gd name="T20" fmla="*/ 9 w 9"/>
                <a:gd name="T21" fmla="*/ 13 h 13"/>
                <a:gd name="T22" fmla="*/ 0 w 9"/>
                <a:gd name="T23" fmla="*/ 13 h 13"/>
                <a:gd name="T24" fmla="*/ 0 w 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0" y="0"/>
                  </a:moveTo>
                  <a:lnTo>
                    <a:pt x="9" y="0"/>
                  </a:lnTo>
                  <a:lnTo>
                    <a:pt x="9" y="1"/>
                  </a:lnTo>
                  <a:lnTo>
                    <a:pt x="1" y="1"/>
                  </a:lnTo>
                  <a:lnTo>
                    <a:pt x="1" y="6"/>
                  </a:lnTo>
                  <a:lnTo>
                    <a:pt x="8" y="6"/>
                  </a:lnTo>
                  <a:lnTo>
                    <a:pt x="8" y="7"/>
                  </a:lnTo>
                  <a:lnTo>
                    <a:pt x="1" y="7"/>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40"/>
            <p:cNvSpPr>
              <a:spLocks/>
            </p:cNvSpPr>
            <p:nvPr/>
          </p:nvSpPr>
          <p:spPr bwMode="auto">
            <a:xfrm>
              <a:off x="11264900" y="6359525"/>
              <a:ext cx="14288" cy="20638"/>
            </a:xfrm>
            <a:custGeom>
              <a:avLst/>
              <a:gdLst>
                <a:gd name="T0" fmla="*/ 0 w 9"/>
                <a:gd name="T1" fmla="*/ 0 h 13"/>
                <a:gd name="T2" fmla="*/ 1 w 9"/>
                <a:gd name="T3" fmla="*/ 0 h 13"/>
                <a:gd name="T4" fmla="*/ 1 w 9"/>
                <a:gd name="T5" fmla="*/ 12 h 13"/>
                <a:gd name="T6" fmla="*/ 9 w 9"/>
                <a:gd name="T7" fmla="*/ 12 h 13"/>
                <a:gd name="T8" fmla="*/ 9 w 9"/>
                <a:gd name="T9" fmla="*/ 13 h 13"/>
                <a:gd name="T10" fmla="*/ 0 w 9"/>
                <a:gd name="T11" fmla="*/ 13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lnTo>
                    <a:pt x="1" y="0"/>
                  </a:lnTo>
                  <a:lnTo>
                    <a:pt x="1" y="12"/>
                  </a:lnTo>
                  <a:lnTo>
                    <a:pt x="9" y="12"/>
                  </a:lnTo>
                  <a:lnTo>
                    <a:pt x="9"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Freeform 41"/>
            <p:cNvSpPr>
              <a:spLocks/>
            </p:cNvSpPr>
            <p:nvPr/>
          </p:nvSpPr>
          <p:spPr bwMode="auto">
            <a:xfrm>
              <a:off x="11290300"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Freeform 42"/>
            <p:cNvSpPr>
              <a:spLocks/>
            </p:cNvSpPr>
            <p:nvPr/>
          </p:nvSpPr>
          <p:spPr bwMode="auto">
            <a:xfrm>
              <a:off x="11307763" y="6359525"/>
              <a:ext cx="15875" cy="20638"/>
            </a:xfrm>
            <a:custGeom>
              <a:avLst/>
              <a:gdLst>
                <a:gd name="T0" fmla="*/ 0 w 139"/>
                <a:gd name="T1" fmla="*/ 160 h 190"/>
                <a:gd name="T2" fmla="*/ 13 w 139"/>
                <a:gd name="T3" fmla="*/ 145 h 190"/>
                <a:gd name="T4" fmla="*/ 76 w 139"/>
                <a:gd name="T5" fmla="*/ 171 h 190"/>
                <a:gd name="T6" fmla="*/ 118 w 139"/>
                <a:gd name="T7" fmla="*/ 140 h 190"/>
                <a:gd name="T8" fmla="*/ 118 w 139"/>
                <a:gd name="T9" fmla="*/ 139 h 190"/>
                <a:gd name="T10" fmla="*/ 70 w 139"/>
                <a:gd name="T11" fmla="*/ 104 h 190"/>
                <a:gd name="T12" fmla="*/ 8 w 139"/>
                <a:gd name="T13" fmla="*/ 51 h 190"/>
                <a:gd name="T14" fmla="*/ 8 w 139"/>
                <a:gd name="T15" fmla="*/ 50 h 190"/>
                <a:gd name="T16" fmla="*/ 68 w 139"/>
                <a:gd name="T17" fmla="*/ 0 h 190"/>
                <a:gd name="T18" fmla="*/ 133 w 139"/>
                <a:gd name="T19" fmla="*/ 23 h 190"/>
                <a:gd name="T20" fmla="*/ 121 w 139"/>
                <a:gd name="T21" fmla="*/ 39 h 190"/>
                <a:gd name="T22" fmla="*/ 68 w 139"/>
                <a:gd name="T23" fmla="*/ 19 h 190"/>
                <a:gd name="T24" fmla="*/ 28 w 139"/>
                <a:gd name="T25" fmla="*/ 48 h 190"/>
                <a:gd name="T26" fmla="*/ 28 w 139"/>
                <a:gd name="T27" fmla="*/ 49 h 190"/>
                <a:gd name="T28" fmla="*/ 79 w 139"/>
                <a:gd name="T29" fmla="*/ 85 h 190"/>
                <a:gd name="T30" fmla="*/ 139 w 139"/>
                <a:gd name="T31" fmla="*/ 137 h 190"/>
                <a:gd name="T32" fmla="*/ 139 w 139"/>
                <a:gd name="T33" fmla="*/ 138 h 190"/>
                <a:gd name="T34" fmla="*/ 76 w 139"/>
                <a:gd name="T35" fmla="*/ 190 h 190"/>
                <a:gd name="T36" fmla="*/ 0 w 139"/>
                <a:gd name="T3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0" y="160"/>
                  </a:moveTo>
                  <a:cubicBezTo>
                    <a:pt x="13" y="145"/>
                    <a:pt x="13" y="145"/>
                    <a:pt x="13" y="145"/>
                  </a:cubicBezTo>
                  <a:cubicBezTo>
                    <a:pt x="32" y="162"/>
                    <a:pt x="51" y="171"/>
                    <a:pt x="76" y="171"/>
                  </a:cubicBezTo>
                  <a:cubicBezTo>
                    <a:pt x="101" y="171"/>
                    <a:pt x="118" y="158"/>
                    <a:pt x="118" y="140"/>
                  </a:cubicBezTo>
                  <a:cubicBezTo>
                    <a:pt x="118" y="139"/>
                    <a:pt x="118" y="139"/>
                    <a:pt x="118" y="139"/>
                  </a:cubicBezTo>
                  <a:cubicBezTo>
                    <a:pt x="118" y="122"/>
                    <a:pt x="108" y="112"/>
                    <a:pt x="70" y="104"/>
                  </a:cubicBezTo>
                  <a:cubicBezTo>
                    <a:pt x="27" y="95"/>
                    <a:pt x="8" y="81"/>
                    <a:pt x="8" y="51"/>
                  </a:cubicBezTo>
                  <a:cubicBezTo>
                    <a:pt x="8" y="50"/>
                    <a:pt x="8" y="50"/>
                    <a:pt x="8" y="50"/>
                  </a:cubicBezTo>
                  <a:cubicBezTo>
                    <a:pt x="8" y="21"/>
                    <a:pt x="33" y="0"/>
                    <a:pt x="68" y="0"/>
                  </a:cubicBezTo>
                  <a:cubicBezTo>
                    <a:pt x="95" y="0"/>
                    <a:pt x="114" y="8"/>
                    <a:pt x="133" y="23"/>
                  </a:cubicBezTo>
                  <a:cubicBezTo>
                    <a:pt x="121" y="39"/>
                    <a:pt x="121" y="39"/>
                    <a:pt x="121" y="39"/>
                  </a:cubicBezTo>
                  <a:cubicBezTo>
                    <a:pt x="104" y="25"/>
                    <a:pt x="87" y="19"/>
                    <a:pt x="68" y="19"/>
                  </a:cubicBezTo>
                  <a:cubicBezTo>
                    <a:pt x="44" y="19"/>
                    <a:pt x="28" y="32"/>
                    <a:pt x="28" y="48"/>
                  </a:cubicBezTo>
                  <a:cubicBezTo>
                    <a:pt x="28" y="49"/>
                    <a:pt x="28" y="49"/>
                    <a:pt x="28" y="49"/>
                  </a:cubicBezTo>
                  <a:cubicBezTo>
                    <a:pt x="28" y="66"/>
                    <a:pt x="38" y="76"/>
                    <a:pt x="79" y="85"/>
                  </a:cubicBezTo>
                  <a:cubicBezTo>
                    <a:pt x="120" y="94"/>
                    <a:pt x="139" y="109"/>
                    <a:pt x="139" y="137"/>
                  </a:cubicBezTo>
                  <a:cubicBezTo>
                    <a:pt x="139" y="138"/>
                    <a:pt x="139" y="138"/>
                    <a:pt x="139" y="138"/>
                  </a:cubicBezTo>
                  <a:cubicBezTo>
                    <a:pt x="139" y="169"/>
                    <a:pt x="112" y="190"/>
                    <a:pt x="76" y="190"/>
                  </a:cubicBezTo>
                  <a:cubicBezTo>
                    <a:pt x="46" y="190"/>
                    <a:pt x="22" y="180"/>
                    <a:pt x="0" y="160"/>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9" name="Freeform 43"/>
            <p:cNvSpPr>
              <a:spLocks/>
            </p:cNvSpPr>
            <p:nvPr/>
          </p:nvSpPr>
          <p:spPr bwMode="auto">
            <a:xfrm>
              <a:off x="11325225" y="6359525"/>
              <a:ext cx="15875" cy="20638"/>
            </a:xfrm>
            <a:custGeom>
              <a:avLst/>
              <a:gdLst>
                <a:gd name="T0" fmla="*/ 4 w 10"/>
                <a:gd name="T1" fmla="*/ 1 h 13"/>
                <a:gd name="T2" fmla="*/ 0 w 10"/>
                <a:gd name="T3" fmla="*/ 1 h 13"/>
                <a:gd name="T4" fmla="*/ 0 w 10"/>
                <a:gd name="T5" fmla="*/ 0 h 13"/>
                <a:gd name="T6" fmla="*/ 10 w 10"/>
                <a:gd name="T7" fmla="*/ 0 h 13"/>
                <a:gd name="T8" fmla="*/ 10 w 10"/>
                <a:gd name="T9" fmla="*/ 1 h 13"/>
                <a:gd name="T10" fmla="*/ 5 w 10"/>
                <a:gd name="T11" fmla="*/ 1 h 13"/>
                <a:gd name="T12" fmla="*/ 5 w 10"/>
                <a:gd name="T13" fmla="*/ 13 h 13"/>
                <a:gd name="T14" fmla="*/ 4 w 10"/>
                <a:gd name="T15" fmla="*/ 13 h 13"/>
                <a:gd name="T16" fmla="*/ 4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4" y="1"/>
                  </a:moveTo>
                  <a:lnTo>
                    <a:pt x="0" y="1"/>
                  </a:lnTo>
                  <a:lnTo>
                    <a:pt x="0" y="0"/>
                  </a:lnTo>
                  <a:lnTo>
                    <a:pt x="10" y="0"/>
                  </a:lnTo>
                  <a:lnTo>
                    <a:pt x="10" y="1"/>
                  </a:lnTo>
                  <a:lnTo>
                    <a:pt x="5" y="1"/>
                  </a:lnTo>
                  <a:lnTo>
                    <a:pt x="5" y="13"/>
                  </a:lnTo>
                  <a:lnTo>
                    <a:pt x="4" y="13"/>
                  </a:lnTo>
                  <a:lnTo>
                    <a:pt x="4"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Freeform 44"/>
            <p:cNvSpPr>
              <a:spLocks noEditPoints="1"/>
            </p:cNvSpPr>
            <p:nvPr/>
          </p:nvSpPr>
          <p:spPr bwMode="auto">
            <a:xfrm>
              <a:off x="11339513"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1" name="Freeform 45"/>
            <p:cNvSpPr>
              <a:spLocks noEditPoints="1"/>
            </p:cNvSpPr>
            <p:nvPr/>
          </p:nvSpPr>
          <p:spPr bwMode="auto">
            <a:xfrm>
              <a:off x="11361738" y="6359525"/>
              <a:ext cx="17463" cy="20638"/>
            </a:xfrm>
            <a:custGeom>
              <a:avLst/>
              <a:gdLst>
                <a:gd name="T0" fmla="*/ 0 w 163"/>
                <a:gd name="T1" fmla="*/ 0 h 185"/>
                <a:gd name="T2" fmla="*/ 64 w 163"/>
                <a:gd name="T3" fmla="*/ 0 h 185"/>
                <a:gd name="T4" fmla="*/ 163 w 163"/>
                <a:gd name="T5" fmla="*/ 92 h 185"/>
                <a:gd name="T6" fmla="*/ 163 w 163"/>
                <a:gd name="T7" fmla="*/ 93 h 185"/>
                <a:gd name="T8" fmla="*/ 64 w 163"/>
                <a:gd name="T9" fmla="*/ 185 h 185"/>
                <a:gd name="T10" fmla="*/ 0 w 163"/>
                <a:gd name="T11" fmla="*/ 185 h 185"/>
                <a:gd name="T12" fmla="*/ 0 w 163"/>
                <a:gd name="T13" fmla="*/ 0 h 185"/>
                <a:gd name="T14" fmla="*/ 64 w 163"/>
                <a:gd name="T15" fmla="*/ 166 h 185"/>
                <a:gd name="T16" fmla="*/ 141 w 163"/>
                <a:gd name="T17" fmla="*/ 93 h 185"/>
                <a:gd name="T18" fmla="*/ 141 w 163"/>
                <a:gd name="T19" fmla="*/ 93 h 185"/>
                <a:gd name="T20" fmla="*/ 64 w 163"/>
                <a:gd name="T21" fmla="*/ 19 h 185"/>
                <a:gd name="T22" fmla="*/ 21 w 163"/>
                <a:gd name="T23" fmla="*/ 19 h 185"/>
                <a:gd name="T24" fmla="*/ 21 w 163"/>
                <a:gd name="T25" fmla="*/ 166 h 185"/>
                <a:gd name="T26" fmla="*/ 64 w 163"/>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85">
                  <a:moveTo>
                    <a:pt x="0" y="0"/>
                  </a:moveTo>
                  <a:cubicBezTo>
                    <a:pt x="64" y="0"/>
                    <a:pt x="64" y="0"/>
                    <a:pt x="64" y="0"/>
                  </a:cubicBezTo>
                  <a:cubicBezTo>
                    <a:pt x="122" y="0"/>
                    <a:pt x="163" y="40"/>
                    <a:pt x="163" y="92"/>
                  </a:cubicBezTo>
                  <a:cubicBezTo>
                    <a:pt x="163" y="93"/>
                    <a:pt x="163" y="93"/>
                    <a:pt x="163" y="93"/>
                  </a:cubicBezTo>
                  <a:cubicBezTo>
                    <a:pt x="163" y="145"/>
                    <a:pt x="122" y="185"/>
                    <a:pt x="64" y="185"/>
                  </a:cubicBezTo>
                  <a:cubicBezTo>
                    <a:pt x="0" y="185"/>
                    <a:pt x="0" y="185"/>
                    <a:pt x="0" y="185"/>
                  </a:cubicBezTo>
                  <a:lnTo>
                    <a:pt x="0" y="0"/>
                  </a:lnTo>
                  <a:close/>
                  <a:moveTo>
                    <a:pt x="64" y="166"/>
                  </a:moveTo>
                  <a:cubicBezTo>
                    <a:pt x="111" y="166"/>
                    <a:pt x="141" y="134"/>
                    <a:pt x="141" y="93"/>
                  </a:cubicBezTo>
                  <a:cubicBezTo>
                    <a:pt x="141" y="93"/>
                    <a:pt x="141" y="93"/>
                    <a:pt x="141" y="93"/>
                  </a:cubicBezTo>
                  <a:cubicBezTo>
                    <a:pt x="141"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2" name="Freeform 46"/>
            <p:cNvSpPr>
              <a:spLocks noEditPoints="1"/>
            </p:cNvSpPr>
            <p:nvPr/>
          </p:nvSpPr>
          <p:spPr bwMode="auto">
            <a:xfrm>
              <a:off x="11380788" y="6359525"/>
              <a:ext cx="22225"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9"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Freeform 47"/>
            <p:cNvSpPr>
              <a:spLocks noEditPoints="1"/>
            </p:cNvSpPr>
            <p:nvPr/>
          </p:nvSpPr>
          <p:spPr bwMode="auto">
            <a:xfrm>
              <a:off x="11415713" y="6359525"/>
              <a:ext cx="17463" cy="20638"/>
            </a:xfrm>
            <a:custGeom>
              <a:avLst/>
              <a:gdLst>
                <a:gd name="T0" fmla="*/ 0 w 162"/>
                <a:gd name="T1" fmla="*/ 0 h 185"/>
                <a:gd name="T2" fmla="*/ 64 w 162"/>
                <a:gd name="T3" fmla="*/ 0 h 185"/>
                <a:gd name="T4" fmla="*/ 162 w 162"/>
                <a:gd name="T5" fmla="*/ 92 h 185"/>
                <a:gd name="T6" fmla="*/ 162 w 162"/>
                <a:gd name="T7" fmla="*/ 93 h 185"/>
                <a:gd name="T8" fmla="*/ 64 w 162"/>
                <a:gd name="T9" fmla="*/ 185 h 185"/>
                <a:gd name="T10" fmla="*/ 0 w 162"/>
                <a:gd name="T11" fmla="*/ 185 h 185"/>
                <a:gd name="T12" fmla="*/ 0 w 162"/>
                <a:gd name="T13" fmla="*/ 0 h 185"/>
                <a:gd name="T14" fmla="*/ 64 w 162"/>
                <a:gd name="T15" fmla="*/ 166 h 185"/>
                <a:gd name="T16" fmla="*/ 140 w 162"/>
                <a:gd name="T17" fmla="*/ 93 h 185"/>
                <a:gd name="T18" fmla="*/ 140 w 162"/>
                <a:gd name="T19" fmla="*/ 93 h 185"/>
                <a:gd name="T20" fmla="*/ 64 w 162"/>
                <a:gd name="T21" fmla="*/ 19 h 185"/>
                <a:gd name="T22" fmla="*/ 21 w 162"/>
                <a:gd name="T23" fmla="*/ 19 h 185"/>
                <a:gd name="T24" fmla="*/ 21 w 162"/>
                <a:gd name="T25" fmla="*/ 166 h 185"/>
                <a:gd name="T26" fmla="*/ 64 w 162"/>
                <a:gd name="T27" fmla="*/ 1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85">
                  <a:moveTo>
                    <a:pt x="0" y="0"/>
                  </a:moveTo>
                  <a:cubicBezTo>
                    <a:pt x="64" y="0"/>
                    <a:pt x="64" y="0"/>
                    <a:pt x="64" y="0"/>
                  </a:cubicBezTo>
                  <a:cubicBezTo>
                    <a:pt x="122" y="0"/>
                    <a:pt x="162" y="40"/>
                    <a:pt x="162" y="92"/>
                  </a:cubicBezTo>
                  <a:cubicBezTo>
                    <a:pt x="162" y="93"/>
                    <a:pt x="162" y="93"/>
                    <a:pt x="162" y="93"/>
                  </a:cubicBezTo>
                  <a:cubicBezTo>
                    <a:pt x="162" y="145"/>
                    <a:pt x="122" y="185"/>
                    <a:pt x="64" y="185"/>
                  </a:cubicBezTo>
                  <a:cubicBezTo>
                    <a:pt x="0" y="185"/>
                    <a:pt x="0" y="185"/>
                    <a:pt x="0" y="185"/>
                  </a:cubicBezTo>
                  <a:lnTo>
                    <a:pt x="0" y="0"/>
                  </a:lnTo>
                  <a:close/>
                  <a:moveTo>
                    <a:pt x="64" y="166"/>
                  </a:moveTo>
                  <a:cubicBezTo>
                    <a:pt x="111" y="166"/>
                    <a:pt x="140" y="134"/>
                    <a:pt x="140" y="93"/>
                  </a:cubicBezTo>
                  <a:cubicBezTo>
                    <a:pt x="140" y="93"/>
                    <a:pt x="140" y="93"/>
                    <a:pt x="140" y="93"/>
                  </a:cubicBezTo>
                  <a:cubicBezTo>
                    <a:pt x="140" y="52"/>
                    <a:pt x="111" y="19"/>
                    <a:pt x="64" y="19"/>
                  </a:cubicBezTo>
                  <a:cubicBezTo>
                    <a:pt x="21" y="19"/>
                    <a:pt x="21" y="19"/>
                    <a:pt x="21" y="19"/>
                  </a:cubicBezTo>
                  <a:cubicBezTo>
                    <a:pt x="21" y="166"/>
                    <a:pt x="21" y="166"/>
                    <a:pt x="21" y="166"/>
                  </a:cubicBezTo>
                  <a:lnTo>
                    <a:pt x="64" y="166"/>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4" name="Freeform 48"/>
            <p:cNvSpPr>
              <a:spLocks/>
            </p:cNvSpPr>
            <p:nvPr/>
          </p:nvSpPr>
          <p:spPr bwMode="auto">
            <a:xfrm>
              <a:off x="11434763" y="6359525"/>
              <a:ext cx="15875" cy="20638"/>
            </a:xfrm>
            <a:custGeom>
              <a:avLst/>
              <a:gdLst>
                <a:gd name="T0" fmla="*/ 0 w 10"/>
                <a:gd name="T1" fmla="*/ 0 h 13"/>
                <a:gd name="T2" fmla="*/ 9 w 10"/>
                <a:gd name="T3" fmla="*/ 0 h 13"/>
                <a:gd name="T4" fmla="*/ 9 w 10"/>
                <a:gd name="T5" fmla="*/ 1 h 13"/>
                <a:gd name="T6" fmla="*/ 2 w 10"/>
                <a:gd name="T7" fmla="*/ 1 h 13"/>
                <a:gd name="T8" fmla="*/ 2 w 10"/>
                <a:gd name="T9" fmla="*/ 6 h 13"/>
                <a:gd name="T10" fmla="*/ 9 w 10"/>
                <a:gd name="T11" fmla="*/ 6 h 13"/>
                <a:gd name="T12" fmla="*/ 9 w 10"/>
                <a:gd name="T13" fmla="*/ 7 h 13"/>
                <a:gd name="T14" fmla="*/ 2 w 10"/>
                <a:gd name="T15" fmla="*/ 7 h 13"/>
                <a:gd name="T16" fmla="*/ 2 w 10"/>
                <a:gd name="T17" fmla="*/ 12 h 13"/>
                <a:gd name="T18" fmla="*/ 10 w 10"/>
                <a:gd name="T19" fmla="*/ 12 h 13"/>
                <a:gd name="T20" fmla="*/ 10 w 10"/>
                <a:gd name="T21" fmla="*/ 13 h 13"/>
                <a:gd name="T22" fmla="*/ 0 w 10"/>
                <a:gd name="T23" fmla="*/ 13 h 13"/>
                <a:gd name="T24" fmla="*/ 0 w 10"/>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
                  <a:moveTo>
                    <a:pt x="0" y="0"/>
                  </a:moveTo>
                  <a:lnTo>
                    <a:pt x="9" y="0"/>
                  </a:lnTo>
                  <a:lnTo>
                    <a:pt x="9" y="1"/>
                  </a:lnTo>
                  <a:lnTo>
                    <a:pt x="2" y="1"/>
                  </a:lnTo>
                  <a:lnTo>
                    <a:pt x="2" y="6"/>
                  </a:lnTo>
                  <a:lnTo>
                    <a:pt x="9" y="6"/>
                  </a:lnTo>
                  <a:lnTo>
                    <a:pt x="9" y="7"/>
                  </a:lnTo>
                  <a:lnTo>
                    <a:pt x="2" y="7"/>
                  </a:lnTo>
                  <a:lnTo>
                    <a:pt x="2" y="12"/>
                  </a:lnTo>
                  <a:lnTo>
                    <a:pt x="10" y="12"/>
                  </a:lnTo>
                  <a:lnTo>
                    <a:pt x="10"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Freeform 49"/>
            <p:cNvSpPr>
              <a:spLocks/>
            </p:cNvSpPr>
            <p:nvPr/>
          </p:nvSpPr>
          <p:spPr bwMode="auto">
            <a:xfrm>
              <a:off x="11461750" y="6359525"/>
              <a:ext cx="17463" cy="20638"/>
            </a:xfrm>
            <a:custGeom>
              <a:avLst/>
              <a:gdLst>
                <a:gd name="T0" fmla="*/ 0 w 168"/>
                <a:gd name="T1" fmla="*/ 96 h 191"/>
                <a:gd name="T2" fmla="*/ 0 w 168"/>
                <a:gd name="T3" fmla="*/ 95 h 191"/>
                <a:gd name="T4" fmla="*/ 93 w 168"/>
                <a:gd name="T5" fmla="*/ 0 h 191"/>
                <a:gd name="T6" fmla="*/ 161 w 168"/>
                <a:gd name="T7" fmla="*/ 24 h 191"/>
                <a:gd name="T8" fmla="*/ 148 w 168"/>
                <a:gd name="T9" fmla="*/ 40 h 191"/>
                <a:gd name="T10" fmla="*/ 92 w 168"/>
                <a:gd name="T11" fmla="*/ 19 h 191"/>
                <a:gd name="T12" fmla="*/ 22 w 168"/>
                <a:gd name="T13" fmla="*/ 95 h 191"/>
                <a:gd name="T14" fmla="*/ 22 w 168"/>
                <a:gd name="T15" fmla="*/ 95 h 191"/>
                <a:gd name="T16" fmla="*/ 95 w 168"/>
                <a:gd name="T17" fmla="*/ 172 h 191"/>
                <a:gd name="T18" fmla="*/ 148 w 168"/>
                <a:gd name="T19" fmla="*/ 154 h 191"/>
                <a:gd name="T20" fmla="*/ 148 w 168"/>
                <a:gd name="T21" fmla="*/ 108 h 191"/>
                <a:gd name="T22" fmla="*/ 92 w 168"/>
                <a:gd name="T23" fmla="*/ 108 h 191"/>
                <a:gd name="T24" fmla="*/ 92 w 168"/>
                <a:gd name="T25" fmla="*/ 89 h 191"/>
                <a:gd name="T26" fmla="*/ 168 w 168"/>
                <a:gd name="T27" fmla="*/ 89 h 191"/>
                <a:gd name="T28" fmla="*/ 168 w 168"/>
                <a:gd name="T29" fmla="*/ 163 h 191"/>
                <a:gd name="T30" fmla="*/ 94 w 168"/>
                <a:gd name="T31" fmla="*/ 191 h 191"/>
                <a:gd name="T32" fmla="*/ 0 w 168"/>
                <a:gd name="T33"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91">
                  <a:moveTo>
                    <a:pt x="0" y="96"/>
                  </a:moveTo>
                  <a:cubicBezTo>
                    <a:pt x="0" y="95"/>
                    <a:pt x="0" y="95"/>
                    <a:pt x="0" y="95"/>
                  </a:cubicBezTo>
                  <a:cubicBezTo>
                    <a:pt x="0" y="45"/>
                    <a:pt x="37" y="0"/>
                    <a:pt x="93" y="0"/>
                  </a:cubicBezTo>
                  <a:cubicBezTo>
                    <a:pt x="124" y="0"/>
                    <a:pt x="143" y="9"/>
                    <a:pt x="161" y="24"/>
                  </a:cubicBezTo>
                  <a:cubicBezTo>
                    <a:pt x="148" y="40"/>
                    <a:pt x="148" y="40"/>
                    <a:pt x="148" y="40"/>
                  </a:cubicBezTo>
                  <a:cubicBezTo>
                    <a:pt x="134" y="28"/>
                    <a:pt x="118" y="19"/>
                    <a:pt x="92" y="19"/>
                  </a:cubicBezTo>
                  <a:cubicBezTo>
                    <a:pt x="51" y="19"/>
                    <a:pt x="22" y="54"/>
                    <a:pt x="22" y="95"/>
                  </a:cubicBezTo>
                  <a:cubicBezTo>
                    <a:pt x="22" y="95"/>
                    <a:pt x="22" y="95"/>
                    <a:pt x="22" y="95"/>
                  </a:cubicBezTo>
                  <a:cubicBezTo>
                    <a:pt x="22" y="139"/>
                    <a:pt x="50" y="172"/>
                    <a:pt x="95" y="172"/>
                  </a:cubicBezTo>
                  <a:cubicBezTo>
                    <a:pt x="116" y="172"/>
                    <a:pt x="135" y="164"/>
                    <a:pt x="148" y="154"/>
                  </a:cubicBezTo>
                  <a:cubicBezTo>
                    <a:pt x="148" y="108"/>
                    <a:pt x="148" y="108"/>
                    <a:pt x="148" y="108"/>
                  </a:cubicBezTo>
                  <a:cubicBezTo>
                    <a:pt x="92" y="108"/>
                    <a:pt x="92" y="108"/>
                    <a:pt x="92" y="108"/>
                  </a:cubicBezTo>
                  <a:cubicBezTo>
                    <a:pt x="92" y="89"/>
                    <a:pt x="92" y="89"/>
                    <a:pt x="92" y="89"/>
                  </a:cubicBezTo>
                  <a:cubicBezTo>
                    <a:pt x="168" y="89"/>
                    <a:pt x="168" y="89"/>
                    <a:pt x="168" y="89"/>
                  </a:cubicBezTo>
                  <a:cubicBezTo>
                    <a:pt x="168" y="163"/>
                    <a:pt x="168" y="163"/>
                    <a:pt x="168" y="163"/>
                  </a:cubicBezTo>
                  <a:cubicBezTo>
                    <a:pt x="151" y="178"/>
                    <a:pt x="125" y="191"/>
                    <a:pt x="94" y="191"/>
                  </a:cubicBezTo>
                  <a:cubicBezTo>
                    <a:pt x="36" y="191"/>
                    <a:pt x="0" y="149"/>
                    <a:pt x="0"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Freeform 50"/>
            <p:cNvSpPr>
              <a:spLocks/>
            </p:cNvSpPr>
            <p:nvPr/>
          </p:nvSpPr>
          <p:spPr bwMode="auto">
            <a:xfrm>
              <a:off x="11482388"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Freeform 51"/>
            <p:cNvSpPr>
              <a:spLocks noEditPoints="1"/>
            </p:cNvSpPr>
            <p:nvPr/>
          </p:nvSpPr>
          <p:spPr bwMode="auto">
            <a:xfrm>
              <a:off x="11501438" y="6359525"/>
              <a:ext cx="20638" cy="20638"/>
            </a:xfrm>
            <a:custGeom>
              <a:avLst/>
              <a:gdLst>
                <a:gd name="T0" fmla="*/ 6 w 13"/>
                <a:gd name="T1" fmla="*/ 0 h 13"/>
                <a:gd name="T2" fmla="*/ 7 w 13"/>
                <a:gd name="T3" fmla="*/ 0 h 13"/>
                <a:gd name="T4" fmla="*/ 13 w 13"/>
                <a:gd name="T5" fmla="*/ 13 h 13"/>
                <a:gd name="T6" fmla="*/ 12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4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2" y="13"/>
                  </a:lnTo>
                  <a:lnTo>
                    <a:pt x="10" y="10"/>
                  </a:lnTo>
                  <a:lnTo>
                    <a:pt x="3" y="10"/>
                  </a:lnTo>
                  <a:lnTo>
                    <a:pt x="1" y="13"/>
                  </a:lnTo>
                  <a:lnTo>
                    <a:pt x="0" y="13"/>
                  </a:lnTo>
                  <a:lnTo>
                    <a:pt x="6" y="0"/>
                  </a:lnTo>
                  <a:close/>
                  <a:moveTo>
                    <a:pt x="9" y="8"/>
                  </a:moveTo>
                  <a:lnTo>
                    <a:pt x="6" y="2"/>
                  </a:lnTo>
                  <a:lnTo>
                    <a:pt x="4"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Freeform 52"/>
            <p:cNvSpPr>
              <a:spLocks/>
            </p:cNvSpPr>
            <p:nvPr/>
          </p:nvSpPr>
          <p:spPr bwMode="auto">
            <a:xfrm>
              <a:off x="11525250" y="6359525"/>
              <a:ext cx="17463" cy="20638"/>
            </a:xfrm>
            <a:custGeom>
              <a:avLst/>
              <a:gdLst>
                <a:gd name="T0" fmla="*/ 0 w 11"/>
                <a:gd name="T1" fmla="*/ 0 h 13"/>
                <a:gd name="T2" fmla="*/ 1 w 11"/>
                <a:gd name="T3" fmla="*/ 0 h 13"/>
                <a:gd name="T4" fmla="*/ 9 w 11"/>
                <a:gd name="T5" fmla="*/ 11 h 13"/>
                <a:gd name="T6" fmla="*/ 9 w 11"/>
                <a:gd name="T7" fmla="*/ 0 h 13"/>
                <a:gd name="T8" fmla="*/ 11 w 11"/>
                <a:gd name="T9" fmla="*/ 0 h 13"/>
                <a:gd name="T10" fmla="*/ 11 w 11"/>
                <a:gd name="T11" fmla="*/ 13 h 13"/>
                <a:gd name="T12" fmla="*/ 10 w 11"/>
                <a:gd name="T13" fmla="*/ 13 h 13"/>
                <a:gd name="T14" fmla="*/ 1 w 11"/>
                <a:gd name="T15" fmla="*/ 2 h 13"/>
                <a:gd name="T16" fmla="*/ 1 w 11"/>
                <a:gd name="T17" fmla="*/ 13 h 13"/>
                <a:gd name="T18" fmla="*/ 0 w 11"/>
                <a:gd name="T19" fmla="*/ 13 h 13"/>
                <a:gd name="T20" fmla="*/ 0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0" y="0"/>
                  </a:moveTo>
                  <a:lnTo>
                    <a:pt x="1" y="0"/>
                  </a:lnTo>
                  <a:lnTo>
                    <a:pt x="9" y="11"/>
                  </a:lnTo>
                  <a:lnTo>
                    <a:pt x="9" y="0"/>
                  </a:lnTo>
                  <a:lnTo>
                    <a:pt x="11" y="0"/>
                  </a:lnTo>
                  <a:lnTo>
                    <a:pt x="11" y="13"/>
                  </a:lnTo>
                  <a:lnTo>
                    <a:pt x="10" y="13"/>
                  </a:lnTo>
                  <a:lnTo>
                    <a:pt x="1" y="2"/>
                  </a:lnTo>
                  <a:lnTo>
                    <a:pt x="1" y="13"/>
                  </a:lnTo>
                  <a:lnTo>
                    <a:pt x="0" y="13"/>
                  </a:lnTo>
                  <a:lnTo>
                    <a:pt x="0"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53"/>
            <p:cNvSpPr>
              <a:spLocks noEditPoints="1"/>
            </p:cNvSpPr>
            <p:nvPr/>
          </p:nvSpPr>
          <p:spPr bwMode="auto">
            <a:xfrm>
              <a:off x="11545888" y="6359525"/>
              <a:ext cx="20638" cy="20638"/>
            </a:xfrm>
            <a:custGeom>
              <a:avLst/>
              <a:gdLst>
                <a:gd name="T0" fmla="*/ 5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5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5" y="0"/>
                  </a:moveTo>
                  <a:lnTo>
                    <a:pt x="7" y="0"/>
                  </a:lnTo>
                  <a:lnTo>
                    <a:pt x="13" y="13"/>
                  </a:lnTo>
                  <a:lnTo>
                    <a:pt x="11" y="13"/>
                  </a:lnTo>
                  <a:lnTo>
                    <a:pt x="10" y="10"/>
                  </a:lnTo>
                  <a:lnTo>
                    <a:pt x="3" y="10"/>
                  </a:lnTo>
                  <a:lnTo>
                    <a:pt x="1" y="13"/>
                  </a:lnTo>
                  <a:lnTo>
                    <a:pt x="0" y="13"/>
                  </a:lnTo>
                  <a:lnTo>
                    <a:pt x="5"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Freeform 54"/>
            <p:cNvSpPr>
              <a:spLocks/>
            </p:cNvSpPr>
            <p:nvPr/>
          </p:nvSpPr>
          <p:spPr bwMode="auto">
            <a:xfrm>
              <a:off x="11566525" y="6359525"/>
              <a:ext cx="12700" cy="20638"/>
            </a:xfrm>
            <a:custGeom>
              <a:avLst/>
              <a:gdLst>
                <a:gd name="T0" fmla="*/ 0 w 115"/>
                <a:gd name="T1" fmla="*/ 154 h 187"/>
                <a:gd name="T2" fmla="*/ 15 w 115"/>
                <a:gd name="T3" fmla="*/ 141 h 187"/>
                <a:gd name="T4" fmla="*/ 57 w 115"/>
                <a:gd name="T5" fmla="*/ 168 h 187"/>
                <a:gd name="T6" fmla="*/ 94 w 115"/>
                <a:gd name="T7" fmla="*/ 123 h 187"/>
                <a:gd name="T8" fmla="*/ 94 w 115"/>
                <a:gd name="T9" fmla="*/ 0 h 187"/>
                <a:gd name="T10" fmla="*/ 115 w 115"/>
                <a:gd name="T11" fmla="*/ 0 h 187"/>
                <a:gd name="T12" fmla="*/ 115 w 115"/>
                <a:gd name="T13" fmla="*/ 123 h 187"/>
                <a:gd name="T14" fmla="*/ 98 w 115"/>
                <a:gd name="T15" fmla="*/ 171 h 187"/>
                <a:gd name="T16" fmla="*/ 57 w 115"/>
                <a:gd name="T17" fmla="*/ 187 h 187"/>
                <a:gd name="T18" fmla="*/ 0 w 115"/>
                <a:gd name="T1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0" y="154"/>
                  </a:moveTo>
                  <a:cubicBezTo>
                    <a:pt x="15" y="141"/>
                    <a:pt x="15" y="141"/>
                    <a:pt x="15" y="141"/>
                  </a:cubicBezTo>
                  <a:cubicBezTo>
                    <a:pt x="27" y="158"/>
                    <a:pt x="38" y="168"/>
                    <a:pt x="57" y="168"/>
                  </a:cubicBezTo>
                  <a:cubicBezTo>
                    <a:pt x="78" y="168"/>
                    <a:pt x="94" y="153"/>
                    <a:pt x="94" y="123"/>
                  </a:cubicBezTo>
                  <a:cubicBezTo>
                    <a:pt x="94" y="0"/>
                    <a:pt x="94" y="0"/>
                    <a:pt x="94" y="0"/>
                  </a:cubicBezTo>
                  <a:cubicBezTo>
                    <a:pt x="115" y="0"/>
                    <a:pt x="115" y="0"/>
                    <a:pt x="115" y="0"/>
                  </a:cubicBezTo>
                  <a:cubicBezTo>
                    <a:pt x="115" y="123"/>
                    <a:pt x="115" y="123"/>
                    <a:pt x="115" y="123"/>
                  </a:cubicBezTo>
                  <a:cubicBezTo>
                    <a:pt x="115" y="145"/>
                    <a:pt x="108" y="161"/>
                    <a:pt x="98" y="171"/>
                  </a:cubicBezTo>
                  <a:cubicBezTo>
                    <a:pt x="88" y="181"/>
                    <a:pt x="74" y="187"/>
                    <a:pt x="57" y="187"/>
                  </a:cubicBezTo>
                  <a:cubicBezTo>
                    <a:pt x="29" y="187"/>
                    <a:pt x="12" y="173"/>
                    <a:pt x="0" y="154"/>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1" name="Freeform 55"/>
            <p:cNvSpPr>
              <a:spLocks/>
            </p:cNvSpPr>
            <p:nvPr/>
          </p:nvSpPr>
          <p:spPr bwMode="auto">
            <a:xfrm>
              <a:off x="11582400" y="6359525"/>
              <a:ext cx="17463" cy="20638"/>
            </a:xfrm>
            <a:custGeom>
              <a:avLst/>
              <a:gdLst>
                <a:gd name="T0" fmla="*/ 0 w 154"/>
                <a:gd name="T1" fmla="*/ 108 h 188"/>
                <a:gd name="T2" fmla="*/ 0 w 154"/>
                <a:gd name="T3" fmla="*/ 0 h 188"/>
                <a:gd name="T4" fmla="*/ 21 w 154"/>
                <a:gd name="T5" fmla="*/ 0 h 188"/>
                <a:gd name="T6" fmla="*/ 21 w 154"/>
                <a:gd name="T7" fmla="*/ 106 h 188"/>
                <a:gd name="T8" fmla="*/ 77 w 154"/>
                <a:gd name="T9" fmla="*/ 169 h 188"/>
                <a:gd name="T10" fmla="*/ 133 w 154"/>
                <a:gd name="T11" fmla="*/ 108 h 188"/>
                <a:gd name="T12" fmla="*/ 133 w 154"/>
                <a:gd name="T13" fmla="*/ 0 h 188"/>
                <a:gd name="T14" fmla="*/ 154 w 154"/>
                <a:gd name="T15" fmla="*/ 0 h 188"/>
                <a:gd name="T16" fmla="*/ 154 w 154"/>
                <a:gd name="T17" fmla="*/ 106 h 188"/>
                <a:gd name="T18" fmla="*/ 77 w 154"/>
                <a:gd name="T19" fmla="*/ 188 h 188"/>
                <a:gd name="T20" fmla="*/ 0 w 154"/>
                <a:gd name="T21"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88">
                  <a:moveTo>
                    <a:pt x="0" y="108"/>
                  </a:moveTo>
                  <a:cubicBezTo>
                    <a:pt x="0" y="0"/>
                    <a:pt x="0" y="0"/>
                    <a:pt x="0" y="0"/>
                  </a:cubicBezTo>
                  <a:cubicBezTo>
                    <a:pt x="21" y="0"/>
                    <a:pt x="21" y="0"/>
                    <a:pt x="21" y="0"/>
                  </a:cubicBezTo>
                  <a:cubicBezTo>
                    <a:pt x="21" y="106"/>
                    <a:pt x="21" y="106"/>
                    <a:pt x="21" y="106"/>
                  </a:cubicBezTo>
                  <a:cubicBezTo>
                    <a:pt x="21" y="146"/>
                    <a:pt x="42" y="169"/>
                    <a:pt x="77" y="169"/>
                  </a:cubicBezTo>
                  <a:cubicBezTo>
                    <a:pt x="111" y="169"/>
                    <a:pt x="133" y="148"/>
                    <a:pt x="133" y="108"/>
                  </a:cubicBezTo>
                  <a:cubicBezTo>
                    <a:pt x="133" y="0"/>
                    <a:pt x="133" y="0"/>
                    <a:pt x="133" y="0"/>
                  </a:cubicBezTo>
                  <a:cubicBezTo>
                    <a:pt x="154" y="0"/>
                    <a:pt x="154" y="0"/>
                    <a:pt x="154" y="0"/>
                  </a:cubicBezTo>
                  <a:cubicBezTo>
                    <a:pt x="154" y="106"/>
                    <a:pt x="154" y="106"/>
                    <a:pt x="154" y="106"/>
                  </a:cubicBezTo>
                  <a:cubicBezTo>
                    <a:pt x="154" y="160"/>
                    <a:pt x="123" y="188"/>
                    <a:pt x="77" y="188"/>
                  </a:cubicBezTo>
                  <a:cubicBezTo>
                    <a:pt x="31" y="188"/>
                    <a:pt x="0" y="160"/>
                    <a:pt x="0" y="108"/>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56"/>
            <p:cNvSpPr>
              <a:spLocks noEditPoints="1"/>
            </p:cNvSpPr>
            <p:nvPr/>
          </p:nvSpPr>
          <p:spPr bwMode="auto">
            <a:xfrm>
              <a:off x="11601450" y="6359525"/>
              <a:ext cx="20638" cy="20638"/>
            </a:xfrm>
            <a:custGeom>
              <a:avLst/>
              <a:gdLst>
                <a:gd name="T0" fmla="*/ 6 w 13"/>
                <a:gd name="T1" fmla="*/ 0 h 13"/>
                <a:gd name="T2" fmla="*/ 7 w 13"/>
                <a:gd name="T3" fmla="*/ 0 h 13"/>
                <a:gd name="T4" fmla="*/ 13 w 13"/>
                <a:gd name="T5" fmla="*/ 13 h 13"/>
                <a:gd name="T6" fmla="*/ 11 w 13"/>
                <a:gd name="T7" fmla="*/ 13 h 13"/>
                <a:gd name="T8" fmla="*/ 10 w 13"/>
                <a:gd name="T9" fmla="*/ 10 h 13"/>
                <a:gd name="T10" fmla="*/ 3 w 13"/>
                <a:gd name="T11" fmla="*/ 10 h 13"/>
                <a:gd name="T12" fmla="*/ 1 w 13"/>
                <a:gd name="T13" fmla="*/ 13 h 13"/>
                <a:gd name="T14" fmla="*/ 0 w 13"/>
                <a:gd name="T15" fmla="*/ 13 h 13"/>
                <a:gd name="T16" fmla="*/ 6 w 13"/>
                <a:gd name="T17" fmla="*/ 0 h 13"/>
                <a:gd name="T18" fmla="*/ 9 w 13"/>
                <a:gd name="T19" fmla="*/ 8 h 13"/>
                <a:gd name="T20" fmla="*/ 6 w 13"/>
                <a:gd name="T21" fmla="*/ 2 h 13"/>
                <a:gd name="T22" fmla="*/ 3 w 13"/>
                <a:gd name="T23" fmla="*/ 8 h 13"/>
                <a:gd name="T24" fmla="*/ 9 w 13"/>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6" y="0"/>
                  </a:moveTo>
                  <a:lnTo>
                    <a:pt x="7" y="0"/>
                  </a:lnTo>
                  <a:lnTo>
                    <a:pt x="13" y="13"/>
                  </a:lnTo>
                  <a:lnTo>
                    <a:pt x="11" y="13"/>
                  </a:lnTo>
                  <a:lnTo>
                    <a:pt x="10" y="10"/>
                  </a:lnTo>
                  <a:lnTo>
                    <a:pt x="3" y="10"/>
                  </a:lnTo>
                  <a:lnTo>
                    <a:pt x="1" y="13"/>
                  </a:lnTo>
                  <a:lnTo>
                    <a:pt x="0" y="13"/>
                  </a:lnTo>
                  <a:lnTo>
                    <a:pt x="6" y="0"/>
                  </a:lnTo>
                  <a:close/>
                  <a:moveTo>
                    <a:pt x="9" y="8"/>
                  </a:moveTo>
                  <a:lnTo>
                    <a:pt x="6" y="2"/>
                  </a:lnTo>
                  <a:lnTo>
                    <a:pt x="3" y="8"/>
                  </a:lnTo>
                  <a:lnTo>
                    <a:pt x="9" y="8"/>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Freeform 57"/>
            <p:cNvSpPr>
              <a:spLocks/>
            </p:cNvSpPr>
            <p:nvPr/>
          </p:nvSpPr>
          <p:spPr bwMode="auto">
            <a:xfrm>
              <a:off x="11618913" y="6359525"/>
              <a:ext cx="15875" cy="20638"/>
            </a:xfrm>
            <a:custGeom>
              <a:avLst/>
              <a:gdLst>
                <a:gd name="T0" fmla="*/ 5 w 10"/>
                <a:gd name="T1" fmla="*/ 1 h 13"/>
                <a:gd name="T2" fmla="*/ 0 w 10"/>
                <a:gd name="T3" fmla="*/ 1 h 13"/>
                <a:gd name="T4" fmla="*/ 0 w 10"/>
                <a:gd name="T5" fmla="*/ 0 h 13"/>
                <a:gd name="T6" fmla="*/ 10 w 10"/>
                <a:gd name="T7" fmla="*/ 0 h 13"/>
                <a:gd name="T8" fmla="*/ 10 w 10"/>
                <a:gd name="T9" fmla="*/ 1 h 13"/>
                <a:gd name="T10" fmla="*/ 6 w 10"/>
                <a:gd name="T11" fmla="*/ 1 h 13"/>
                <a:gd name="T12" fmla="*/ 6 w 10"/>
                <a:gd name="T13" fmla="*/ 13 h 13"/>
                <a:gd name="T14" fmla="*/ 5 w 10"/>
                <a:gd name="T15" fmla="*/ 13 h 13"/>
                <a:gd name="T16" fmla="*/ 5 w 10"/>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
                  </a:moveTo>
                  <a:lnTo>
                    <a:pt x="0" y="1"/>
                  </a:lnTo>
                  <a:lnTo>
                    <a:pt x="0" y="0"/>
                  </a:lnTo>
                  <a:lnTo>
                    <a:pt x="10" y="0"/>
                  </a:lnTo>
                  <a:lnTo>
                    <a:pt x="10" y="1"/>
                  </a:lnTo>
                  <a:lnTo>
                    <a:pt x="6" y="1"/>
                  </a:lnTo>
                  <a:lnTo>
                    <a:pt x="6" y="13"/>
                  </a:lnTo>
                  <a:lnTo>
                    <a:pt x="5" y="13"/>
                  </a:lnTo>
                  <a:lnTo>
                    <a:pt x="5" y="1"/>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4" name="Freeform 58"/>
            <p:cNvSpPr>
              <a:spLocks noEditPoints="1"/>
            </p:cNvSpPr>
            <p:nvPr/>
          </p:nvSpPr>
          <p:spPr bwMode="auto">
            <a:xfrm>
              <a:off x="11634788" y="6359525"/>
              <a:ext cx="20638" cy="20638"/>
            </a:xfrm>
            <a:custGeom>
              <a:avLst/>
              <a:gdLst>
                <a:gd name="T0" fmla="*/ 0 w 189"/>
                <a:gd name="T1" fmla="*/ 96 h 191"/>
                <a:gd name="T2" fmla="*/ 0 w 189"/>
                <a:gd name="T3" fmla="*/ 95 h 191"/>
                <a:gd name="T4" fmla="*/ 95 w 189"/>
                <a:gd name="T5" fmla="*/ 0 h 191"/>
                <a:gd name="T6" fmla="*/ 189 w 189"/>
                <a:gd name="T7" fmla="*/ 95 h 191"/>
                <a:gd name="T8" fmla="*/ 189 w 189"/>
                <a:gd name="T9" fmla="*/ 95 h 191"/>
                <a:gd name="T10" fmla="*/ 94 w 189"/>
                <a:gd name="T11" fmla="*/ 191 h 191"/>
                <a:gd name="T12" fmla="*/ 0 w 189"/>
                <a:gd name="T13" fmla="*/ 96 h 191"/>
                <a:gd name="T14" fmla="*/ 167 w 189"/>
                <a:gd name="T15" fmla="*/ 96 h 191"/>
                <a:gd name="T16" fmla="*/ 167 w 189"/>
                <a:gd name="T17" fmla="*/ 95 h 191"/>
                <a:gd name="T18" fmla="*/ 94 w 189"/>
                <a:gd name="T19" fmla="*/ 19 h 191"/>
                <a:gd name="T20" fmla="*/ 22 w 189"/>
                <a:gd name="T21" fmla="*/ 95 h 191"/>
                <a:gd name="T22" fmla="*/ 22 w 189"/>
                <a:gd name="T23" fmla="*/ 95 h 191"/>
                <a:gd name="T24" fmla="*/ 95 w 189"/>
                <a:gd name="T25" fmla="*/ 172 h 191"/>
                <a:gd name="T26" fmla="*/ 167 w 189"/>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91">
                  <a:moveTo>
                    <a:pt x="0" y="96"/>
                  </a:moveTo>
                  <a:cubicBezTo>
                    <a:pt x="0" y="95"/>
                    <a:pt x="0" y="95"/>
                    <a:pt x="0" y="95"/>
                  </a:cubicBezTo>
                  <a:cubicBezTo>
                    <a:pt x="0" y="44"/>
                    <a:pt x="38" y="0"/>
                    <a:pt x="95" y="0"/>
                  </a:cubicBezTo>
                  <a:cubicBezTo>
                    <a:pt x="151" y="0"/>
                    <a:pt x="189" y="44"/>
                    <a:pt x="189" y="95"/>
                  </a:cubicBezTo>
                  <a:cubicBezTo>
                    <a:pt x="189" y="95"/>
                    <a:pt x="189" y="95"/>
                    <a:pt x="189" y="95"/>
                  </a:cubicBezTo>
                  <a:cubicBezTo>
                    <a:pt x="189" y="146"/>
                    <a:pt x="150" y="191"/>
                    <a:pt x="94" y="191"/>
                  </a:cubicBezTo>
                  <a:cubicBezTo>
                    <a:pt x="38" y="191"/>
                    <a:pt x="0" y="147"/>
                    <a:pt x="0" y="96"/>
                  </a:cubicBezTo>
                  <a:moveTo>
                    <a:pt x="167" y="96"/>
                  </a:moveTo>
                  <a:cubicBezTo>
                    <a:pt x="167" y="95"/>
                    <a:pt x="167" y="95"/>
                    <a:pt x="167" y="95"/>
                  </a:cubicBezTo>
                  <a:cubicBezTo>
                    <a:pt x="167" y="53"/>
                    <a:pt x="136" y="19"/>
                    <a:pt x="94" y="19"/>
                  </a:cubicBezTo>
                  <a:cubicBezTo>
                    <a:pt x="52" y="19"/>
                    <a:pt x="22" y="53"/>
                    <a:pt x="22" y="95"/>
                  </a:cubicBezTo>
                  <a:cubicBezTo>
                    <a:pt x="22" y="95"/>
                    <a:pt x="22" y="95"/>
                    <a:pt x="22" y="95"/>
                  </a:cubicBezTo>
                  <a:cubicBezTo>
                    <a:pt x="22" y="137"/>
                    <a:pt x="52" y="172"/>
                    <a:pt x="95" y="172"/>
                  </a:cubicBezTo>
                  <a:cubicBezTo>
                    <a:pt x="137" y="172"/>
                    <a:pt x="167" y="138"/>
                    <a:pt x="167" y="96"/>
                  </a:cubicBezTo>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5" name="Freeform 59"/>
            <p:cNvSpPr>
              <a:spLocks/>
            </p:cNvSpPr>
            <p:nvPr/>
          </p:nvSpPr>
          <p:spPr bwMode="auto">
            <a:xfrm>
              <a:off x="11226800" y="5819775"/>
              <a:ext cx="295275" cy="439738"/>
            </a:xfrm>
            <a:custGeom>
              <a:avLst/>
              <a:gdLst>
                <a:gd name="T0" fmla="*/ 2389 w 2647"/>
                <a:gd name="T1" fmla="*/ 0 h 3953"/>
                <a:gd name="T2" fmla="*/ 1872 w 2647"/>
                <a:gd name="T3" fmla="*/ 1031 h 3953"/>
                <a:gd name="T4" fmla="*/ 790 w 2647"/>
                <a:gd name="T5" fmla="*/ 3191 h 3953"/>
                <a:gd name="T6" fmla="*/ 775 w 2647"/>
                <a:gd name="T7" fmla="*/ 3223 h 3953"/>
                <a:gd name="T8" fmla="*/ 771 w 2647"/>
                <a:gd name="T9" fmla="*/ 3231 h 3953"/>
                <a:gd name="T10" fmla="*/ 768 w 2647"/>
                <a:gd name="T11" fmla="*/ 3234 h 3953"/>
                <a:gd name="T12" fmla="*/ 635 w 2647"/>
                <a:gd name="T13" fmla="*/ 3384 h 3953"/>
                <a:gd name="T14" fmla="*/ 632 w 2647"/>
                <a:gd name="T15" fmla="*/ 3387 h 3953"/>
                <a:gd name="T16" fmla="*/ 631 w 2647"/>
                <a:gd name="T17" fmla="*/ 3387 h 3953"/>
                <a:gd name="T18" fmla="*/ 320 w 2647"/>
                <a:gd name="T19" fmla="*/ 3491 h 3953"/>
                <a:gd name="T20" fmla="*/ 0 w 2647"/>
                <a:gd name="T21" fmla="*/ 3491 h 3953"/>
                <a:gd name="T22" fmla="*/ 0 w 2647"/>
                <a:gd name="T23" fmla="*/ 3953 h 3953"/>
                <a:gd name="T24" fmla="*/ 327 w 2647"/>
                <a:gd name="T25" fmla="*/ 3953 h 3953"/>
                <a:gd name="T26" fmla="*/ 327 w 2647"/>
                <a:gd name="T27" fmla="*/ 3953 h 3953"/>
                <a:gd name="T28" fmla="*/ 1210 w 2647"/>
                <a:gd name="T29" fmla="*/ 3387 h 3953"/>
                <a:gd name="T30" fmla="*/ 1210 w 2647"/>
                <a:gd name="T31" fmla="*/ 3387 h 3953"/>
                <a:gd name="T32" fmla="*/ 2647 w 2647"/>
                <a:gd name="T33" fmla="*/ 517 h 3953"/>
                <a:gd name="T34" fmla="*/ 2389 w 2647"/>
                <a:gd name="T35" fmla="*/ 0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7" h="3953">
                  <a:moveTo>
                    <a:pt x="2389" y="0"/>
                  </a:moveTo>
                  <a:cubicBezTo>
                    <a:pt x="1872" y="1031"/>
                    <a:pt x="1872" y="1031"/>
                    <a:pt x="1872" y="1031"/>
                  </a:cubicBezTo>
                  <a:cubicBezTo>
                    <a:pt x="790" y="3191"/>
                    <a:pt x="790" y="3191"/>
                    <a:pt x="790" y="3191"/>
                  </a:cubicBezTo>
                  <a:cubicBezTo>
                    <a:pt x="785" y="3202"/>
                    <a:pt x="780" y="3213"/>
                    <a:pt x="775" y="3223"/>
                  </a:cubicBezTo>
                  <a:cubicBezTo>
                    <a:pt x="771" y="3231"/>
                    <a:pt x="771" y="3231"/>
                    <a:pt x="771" y="3231"/>
                  </a:cubicBezTo>
                  <a:cubicBezTo>
                    <a:pt x="768" y="3234"/>
                    <a:pt x="768" y="3234"/>
                    <a:pt x="768" y="3234"/>
                  </a:cubicBezTo>
                  <a:cubicBezTo>
                    <a:pt x="734" y="3292"/>
                    <a:pt x="689" y="3343"/>
                    <a:pt x="635" y="3384"/>
                  </a:cubicBezTo>
                  <a:cubicBezTo>
                    <a:pt x="632" y="3387"/>
                    <a:pt x="632" y="3387"/>
                    <a:pt x="632" y="3387"/>
                  </a:cubicBezTo>
                  <a:cubicBezTo>
                    <a:pt x="631" y="3387"/>
                    <a:pt x="631" y="3387"/>
                    <a:pt x="631" y="3387"/>
                  </a:cubicBezTo>
                  <a:cubicBezTo>
                    <a:pt x="544" y="3452"/>
                    <a:pt x="437" y="3491"/>
                    <a:pt x="320" y="3491"/>
                  </a:cubicBezTo>
                  <a:cubicBezTo>
                    <a:pt x="0" y="3491"/>
                    <a:pt x="0" y="3491"/>
                    <a:pt x="0" y="3491"/>
                  </a:cubicBezTo>
                  <a:cubicBezTo>
                    <a:pt x="0" y="3953"/>
                    <a:pt x="0" y="3953"/>
                    <a:pt x="0" y="3953"/>
                  </a:cubicBezTo>
                  <a:cubicBezTo>
                    <a:pt x="327" y="3953"/>
                    <a:pt x="327" y="3953"/>
                    <a:pt x="327" y="3953"/>
                  </a:cubicBezTo>
                  <a:cubicBezTo>
                    <a:pt x="327" y="3953"/>
                    <a:pt x="327" y="3953"/>
                    <a:pt x="327" y="3953"/>
                  </a:cubicBezTo>
                  <a:cubicBezTo>
                    <a:pt x="717" y="3950"/>
                    <a:pt x="1054" y="3719"/>
                    <a:pt x="1210" y="3387"/>
                  </a:cubicBezTo>
                  <a:cubicBezTo>
                    <a:pt x="1210" y="3387"/>
                    <a:pt x="1210" y="3387"/>
                    <a:pt x="1210" y="3387"/>
                  </a:cubicBezTo>
                  <a:cubicBezTo>
                    <a:pt x="2647" y="517"/>
                    <a:pt x="2647" y="517"/>
                    <a:pt x="2647" y="517"/>
                  </a:cubicBezTo>
                  <a:lnTo>
                    <a:pt x="2389" y="0"/>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6" name="Freeform 60"/>
            <p:cNvSpPr>
              <a:spLocks/>
            </p:cNvSpPr>
            <p:nvPr/>
          </p:nvSpPr>
          <p:spPr bwMode="auto">
            <a:xfrm>
              <a:off x="11096625" y="5819775"/>
              <a:ext cx="319088" cy="336550"/>
            </a:xfrm>
            <a:custGeom>
              <a:avLst/>
              <a:gdLst>
                <a:gd name="T0" fmla="*/ 82 w 201"/>
                <a:gd name="T1" fmla="*/ 212 h 212"/>
                <a:gd name="T2" fmla="*/ 118 w 201"/>
                <a:gd name="T3" fmla="*/ 212 h 212"/>
                <a:gd name="T4" fmla="*/ 118 w 201"/>
                <a:gd name="T5" fmla="*/ 36 h 212"/>
                <a:gd name="T6" fmla="*/ 183 w 201"/>
                <a:gd name="T7" fmla="*/ 36 h 212"/>
                <a:gd name="T8" fmla="*/ 201 w 201"/>
                <a:gd name="T9" fmla="*/ 0 h 212"/>
                <a:gd name="T10" fmla="*/ 0 w 201"/>
                <a:gd name="T11" fmla="*/ 0 h 212"/>
                <a:gd name="T12" fmla="*/ 0 w 201"/>
                <a:gd name="T13" fmla="*/ 36 h 212"/>
                <a:gd name="T14" fmla="*/ 82 w 201"/>
                <a:gd name="T15" fmla="*/ 36 h 212"/>
                <a:gd name="T16" fmla="*/ 82 w 201"/>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12">
                  <a:moveTo>
                    <a:pt x="82" y="212"/>
                  </a:moveTo>
                  <a:lnTo>
                    <a:pt x="118" y="212"/>
                  </a:lnTo>
                  <a:lnTo>
                    <a:pt x="118" y="36"/>
                  </a:lnTo>
                  <a:lnTo>
                    <a:pt x="183" y="36"/>
                  </a:lnTo>
                  <a:lnTo>
                    <a:pt x="201" y="0"/>
                  </a:lnTo>
                  <a:lnTo>
                    <a:pt x="0" y="0"/>
                  </a:lnTo>
                  <a:lnTo>
                    <a:pt x="0" y="36"/>
                  </a:lnTo>
                  <a:lnTo>
                    <a:pt x="82" y="36"/>
                  </a:lnTo>
                  <a:lnTo>
                    <a:pt x="82" y="212"/>
                  </a:lnTo>
                  <a:close/>
                </a:path>
              </a:pathLst>
            </a:custGeom>
            <a:solidFill>
              <a:srgbClr val="525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Freeform 61"/>
            <p:cNvSpPr>
              <a:spLocks/>
            </p:cNvSpPr>
            <p:nvPr/>
          </p:nvSpPr>
          <p:spPr bwMode="auto">
            <a:xfrm>
              <a:off x="11464925" y="5819775"/>
              <a:ext cx="188913" cy="320675"/>
            </a:xfrm>
            <a:custGeom>
              <a:avLst/>
              <a:gdLst>
                <a:gd name="T0" fmla="*/ 18 w 119"/>
                <a:gd name="T1" fmla="*/ 0 h 202"/>
                <a:gd name="T2" fmla="*/ 0 w 119"/>
                <a:gd name="T3" fmla="*/ 36 h 202"/>
                <a:gd name="T4" fmla="*/ 82 w 119"/>
                <a:gd name="T5" fmla="*/ 202 h 202"/>
                <a:gd name="T6" fmla="*/ 119 w 119"/>
                <a:gd name="T7" fmla="*/ 202 h 202"/>
                <a:gd name="T8" fmla="*/ 18 w 119"/>
                <a:gd name="T9" fmla="*/ 0 h 202"/>
              </a:gdLst>
              <a:ahLst/>
              <a:cxnLst>
                <a:cxn ang="0">
                  <a:pos x="T0" y="T1"/>
                </a:cxn>
                <a:cxn ang="0">
                  <a:pos x="T2" y="T3"/>
                </a:cxn>
                <a:cxn ang="0">
                  <a:pos x="T4" y="T5"/>
                </a:cxn>
                <a:cxn ang="0">
                  <a:pos x="T6" y="T7"/>
                </a:cxn>
                <a:cxn ang="0">
                  <a:pos x="T8" y="T9"/>
                </a:cxn>
              </a:cxnLst>
              <a:rect l="0" t="0" r="r" b="b"/>
              <a:pathLst>
                <a:path w="119" h="202">
                  <a:moveTo>
                    <a:pt x="18" y="0"/>
                  </a:moveTo>
                  <a:lnTo>
                    <a:pt x="0" y="36"/>
                  </a:lnTo>
                  <a:lnTo>
                    <a:pt x="82" y="202"/>
                  </a:lnTo>
                  <a:lnTo>
                    <a:pt x="119" y="202"/>
                  </a:lnTo>
                  <a:lnTo>
                    <a:pt x="18" y="0"/>
                  </a:ln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8" name="Freeform 62"/>
            <p:cNvSpPr>
              <a:spLocks noEditPoints="1"/>
            </p:cNvSpPr>
            <p:nvPr/>
          </p:nvSpPr>
          <p:spPr bwMode="auto">
            <a:xfrm>
              <a:off x="10820400" y="5543550"/>
              <a:ext cx="1111250" cy="1112838"/>
            </a:xfrm>
            <a:custGeom>
              <a:avLst/>
              <a:gdLst>
                <a:gd name="T0" fmla="*/ 5000 w 10000"/>
                <a:gd name="T1" fmla="*/ 10000 h 10000"/>
                <a:gd name="T2" fmla="*/ 3054 w 10000"/>
                <a:gd name="T3" fmla="*/ 9607 h 10000"/>
                <a:gd name="T4" fmla="*/ 1464 w 10000"/>
                <a:gd name="T5" fmla="*/ 8536 h 10000"/>
                <a:gd name="T6" fmla="*/ 393 w 10000"/>
                <a:gd name="T7" fmla="*/ 6946 h 10000"/>
                <a:gd name="T8" fmla="*/ 0 w 10000"/>
                <a:gd name="T9" fmla="*/ 5000 h 10000"/>
                <a:gd name="T10" fmla="*/ 393 w 10000"/>
                <a:gd name="T11" fmla="*/ 3054 h 10000"/>
                <a:gd name="T12" fmla="*/ 1464 w 10000"/>
                <a:gd name="T13" fmla="*/ 1464 h 10000"/>
                <a:gd name="T14" fmla="*/ 3054 w 10000"/>
                <a:gd name="T15" fmla="*/ 393 h 10000"/>
                <a:gd name="T16" fmla="*/ 5000 w 10000"/>
                <a:gd name="T17" fmla="*/ 0 h 10000"/>
                <a:gd name="T18" fmla="*/ 6946 w 10000"/>
                <a:gd name="T19" fmla="*/ 393 h 10000"/>
                <a:gd name="T20" fmla="*/ 8536 w 10000"/>
                <a:gd name="T21" fmla="*/ 1464 h 10000"/>
                <a:gd name="T22" fmla="*/ 9607 w 10000"/>
                <a:gd name="T23" fmla="*/ 3054 h 10000"/>
                <a:gd name="T24" fmla="*/ 10000 w 10000"/>
                <a:gd name="T25" fmla="*/ 5000 h 10000"/>
                <a:gd name="T26" fmla="*/ 9607 w 10000"/>
                <a:gd name="T27" fmla="*/ 6946 h 10000"/>
                <a:gd name="T28" fmla="*/ 8536 w 10000"/>
                <a:gd name="T29" fmla="*/ 8536 h 10000"/>
                <a:gd name="T30" fmla="*/ 6946 w 10000"/>
                <a:gd name="T31" fmla="*/ 9607 h 10000"/>
                <a:gd name="T32" fmla="*/ 5000 w 10000"/>
                <a:gd name="T33" fmla="*/ 10000 h 10000"/>
                <a:gd name="T34" fmla="*/ 5000 w 10000"/>
                <a:gd name="T35" fmla="*/ 484 h 10000"/>
                <a:gd name="T36" fmla="*/ 484 w 10000"/>
                <a:gd name="T37" fmla="*/ 5000 h 10000"/>
                <a:gd name="T38" fmla="*/ 5000 w 10000"/>
                <a:gd name="T39" fmla="*/ 9516 h 10000"/>
                <a:gd name="T40" fmla="*/ 9516 w 10000"/>
                <a:gd name="T41" fmla="*/ 5000 h 10000"/>
                <a:gd name="T42" fmla="*/ 5000 w 10000"/>
                <a:gd name="T43" fmla="*/ 48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10000">
                  <a:moveTo>
                    <a:pt x="5000" y="10000"/>
                  </a:moveTo>
                  <a:cubicBezTo>
                    <a:pt x="4325" y="10000"/>
                    <a:pt x="3670" y="9868"/>
                    <a:pt x="3054" y="9607"/>
                  </a:cubicBezTo>
                  <a:cubicBezTo>
                    <a:pt x="2458" y="9355"/>
                    <a:pt x="1924" y="8995"/>
                    <a:pt x="1464" y="8536"/>
                  </a:cubicBezTo>
                  <a:cubicBezTo>
                    <a:pt x="1005" y="8076"/>
                    <a:pt x="645" y="7542"/>
                    <a:pt x="393" y="6946"/>
                  </a:cubicBezTo>
                  <a:cubicBezTo>
                    <a:pt x="132" y="6330"/>
                    <a:pt x="0" y="5675"/>
                    <a:pt x="0" y="5000"/>
                  </a:cubicBezTo>
                  <a:cubicBezTo>
                    <a:pt x="0" y="4325"/>
                    <a:pt x="132" y="3670"/>
                    <a:pt x="393" y="3054"/>
                  </a:cubicBezTo>
                  <a:cubicBezTo>
                    <a:pt x="645" y="2458"/>
                    <a:pt x="1005" y="1924"/>
                    <a:pt x="1464" y="1464"/>
                  </a:cubicBezTo>
                  <a:cubicBezTo>
                    <a:pt x="1924" y="1005"/>
                    <a:pt x="2458" y="645"/>
                    <a:pt x="3054" y="393"/>
                  </a:cubicBezTo>
                  <a:cubicBezTo>
                    <a:pt x="3670" y="132"/>
                    <a:pt x="4325" y="0"/>
                    <a:pt x="5000" y="0"/>
                  </a:cubicBezTo>
                  <a:cubicBezTo>
                    <a:pt x="5675" y="0"/>
                    <a:pt x="6330" y="132"/>
                    <a:pt x="6946" y="393"/>
                  </a:cubicBezTo>
                  <a:cubicBezTo>
                    <a:pt x="7542" y="645"/>
                    <a:pt x="8076" y="1005"/>
                    <a:pt x="8536" y="1464"/>
                  </a:cubicBezTo>
                  <a:cubicBezTo>
                    <a:pt x="8995" y="1924"/>
                    <a:pt x="9355" y="2458"/>
                    <a:pt x="9607" y="3054"/>
                  </a:cubicBezTo>
                  <a:cubicBezTo>
                    <a:pt x="9868" y="3670"/>
                    <a:pt x="10000" y="4325"/>
                    <a:pt x="10000" y="5000"/>
                  </a:cubicBezTo>
                  <a:cubicBezTo>
                    <a:pt x="10000" y="5675"/>
                    <a:pt x="9868" y="6330"/>
                    <a:pt x="9607" y="6946"/>
                  </a:cubicBezTo>
                  <a:cubicBezTo>
                    <a:pt x="9355" y="7542"/>
                    <a:pt x="8995" y="8076"/>
                    <a:pt x="8536" y="8536"/>
                  </a:cubicBezTo>
                  <a:cubicBezTo>
                    <a:pt x="8076" y="8995"/>
                    <a:pt x="7542" y="9355"/>
                    <a:pt x="6946" y="9607"/>
                  </a:cubicBezTo>
                  <a:cubicBezTo>
                    <a:pt x="6330" y="9868"/>
                    <a:pt x="5675" y="10000"/>
                    <a:pt x="5000" y="10000"/>
                  </a:cubicBezTo>
                  <a:close/>
                  <a:moveTo>
                    <a:pt x="5000" y="484"/>
                  </a:moveTo>
                  <a:cubicBezTo>
                    <a:pt x="2510" y="484"/>
                    <a:pt x="484" y="2510"/>
                    <a:pt x="484" y="5000"/>
                  </a:cubicBezTo>
                  <a:cubicBezTo>
                    <a:pt x="484" y="7490"/>
                    <a:pt x="2510" y="9516"/>
                    <a:pt x="5000" y="9516"/>
                  </a:cubicBezTo>
                  <a:cubicBezTo>
                    <a:pt x="7490" y="9516"/>
                    <a:pt x="9516" y="7490"/>
                    <a:pt x="9516" y="5000"/>
                  </a:cubicBezTo>
                  <a:cubicBezTo>
                    <a:pt x="9516" y="2510"/>
                    <a:pt x="7490" y="484"/>
                    <a:pt x="5000" y="484"/>
                  </a:cubicBezTo>
                  <a:close/>
                </a:path>
              </a:pathLst>
            </a:custGeom>
            <a:solidFill>
              <a:srgbClr val="B2A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44152" b="24804"/>
          <a:stretch/>
        </p:blipFill>
        <p:spPr>
          <a:xfrm>
            <a:off x="475831" y="1885981"/>
            <a:ext cx="5617399" cy="425446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789" y="1269287"/>
            <a:ext cx="5545812" cy="4187912"/>
          </a:xfrm>
          <a:prstGeom prst="rect">
            <a:avLst/>
          </a:prstGeom>
        </p:spPr>
      </p:pic>
    </p:spTree>
    <p:extLst>
      <p:ext uri="{BB962C8B-B14F-4D97-AF65-F5344CB8AC3E}">
        <p14:creationId xmlns:p14="http://schemas.microsoft.com/office/powerpoint/2010/main" val="1524432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9302</TotalTime>
  <Words>4791</Words>
  <Application>Microsoft Office PowerPoint</Application>
  <PresentationFormat>Panorámica</PresentationFormat>
  <Paragraphs>486</Paragraphs>
  <Slides>58</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58</vt:i4>
      </vt:variant>
    </vt:vector>
  </HeadingPairs>
  <TitlesOfParts>
    <vt:vector size="72" baseType="lpstr">
      <vt:lpstr>Arial</vt:lpstr>
      <vt:lpstr>Arial Unicode MS</vt:lpstr>
      <vt:lpstr>Baskerville Old Face</vt:lpstr>
      <vt:lpstr>Bebas Neue</vt:lpstr>
      <vt:lpstr>Book Antiqua</vt:lpstr>
      <vt:lpstr>Calibri</vt:lpstr>
      <vt:lpstr>Calibri Light</vt:lpstr>
      <vt:lpstr>Copperplate Gothic Bold</vt:lpstr>
      <vt:lpstr>Courier New</vt:lpstr>
      <vt:lpstr>Gisha</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esquema de faltas  </vt:lpstr>
      <vt:lpstr>Presentación de PowerPoint</vt:lpstr>
      <vt:lpstr>Presentación de PowerPoint</vt:lpstr>
      <vt:lpstr>Presentación de PowerPoint</vt:lpstr>
      <vt:lpstr>Presentación de PowerPoint</vt:lpstr>
      <vt:lpstr>Presentación de PowerPoint</vt:lpstr>
      <vt:lpstr>Presentación de PowerPoint</vt:lpstr>
      <vt:lpstr>En cuanto a los procesos administrativos instaurados en contra de resoluciones derivadas de procedimientos de responsabilidad administrativa por FALTAS NO GRAVES o tramitadas conforme a la ley abrogada, esta Sala elaboró un diagnóstico preliminar de sus primeros 500 procesos (mayo de 2022) en el que se obtuvieron los siguientes datos: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Arnulfo Morales</dc:creator>
  <cp:lastModifiedBy>strc</cp:lastModifiedBy>
  <cp:revision>81</cp:revision>
  <dcterms:created xsi:type="dcterms:W3CDTF">2023-03-16T03:37:56Z</dcterms:created>
  <dcterms:modified xsi:type="dcterms:W3CDTF">2023-11-29T16:02:26Z</dcterms:modified>
</cp:coreProperties>
</file>